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320" r:id="rId3"/>
    <p:sldId id="346" r:id="rId4"/>
    <p:sldId id="328" r:id="rId5"/>
    <p:sldId id="347" r:id="rId6"/>
    <p:sldId id="329" r:id="rId7"/>
    <p:sldId id="332" r:id="rId8"/>
    <p:sldId id="375" r:id="rId9"/>
    <p:sldId id="350" r:id="rId10"/>
    <p:sldId id="376" r:id="rId11"/>
    <p:sldId id="377" r:id="rId12"/>
    <p:sldId id="378" r:id="rId13"/>
    <p:sldId id="386" r:id="rId14"/>
    <p:sldId id="379" r:id="rId15"/>
    <p:sldId id="339" r:id="rId16"/>
    <p:sldId id="340" r:id="rId17"/>
    <p:sldId id="341" r:id="rId18"/>
    <p:sldId id="342" r:id="rId19"/>
    <p:sldId id="343" r:id="rId20"/>
    <p:sldId id="344" r:id="rId21"/>
    <p:sldId id="345" r:id="rId22"/>
    <p:sldId id="334" r:id="rId23"/>
    <p:sldId id="352" r:id="rId24"/>
    <p:sldId id="353" r:id="rId25"/>
    <p:sldId id="335" r:id="rId26"/>
    <p:sldId id="364" r:id="rId27"/>
    <p:sldId id="354" r:id="rId28"/>
    <p:sldId id="355" r:id="rId29"/>
    <p:sldId id="356" r:id="rId30"/>
    <p:sldId id="357" r:id="rId31"/>
    <p:sldId id="358" r:id="rId32"/>
    <p:sldId id="359" r:id="rId33"/>
    <p:sldId id="360" r:id="rId34"/>
    <p:sldId id="361" r:id="rId35"/>
    <p:sldId id="362" r:id="rId36"/>
    <p:sldId id="363" r:id="rId37"/>
    <p:sldId id="365" r:id="rId38"/>
    <p:sldId id="366" r:id="rId39"/>
    <p:sldId id="367" r:id="rId40"/>
    <p:sldId id="368" r:id="rId41"/>
    <p:sldId id="369" r:id="rId42"/>
    <p:sldId id="370" r:id="rId43"/>
    <p:sldId id="371" r:id="rId44"/>
    <p:sldId id="372" r:id="rId45"/>
    <p:sldId id="373" r:id="rId46"/>
    <p:sldId id="374" r:id="rId47"/>
    <p:sldId id="381" r:id="rId48"/>
    <p:sldId id="336" r:id="rId49"/>
    <p:sldId id="380" r:id="rId50"/>
    <p:sldId id="382" r:id="rId51"/>
    <p:sldId id="383" r:id="rId52"/>
    <p:sldId id="385" r:id="rId53"/>
    <p:sldId id="257" r:id="rId54"/>
    <p:sldId id="259" r:id="rId55"/>
    <p:sldId id="260" r:id="rId56"/>
    <p:sldId id="261" r:id="rId57"/>
    <p:sldId id="262" r:id="rId58"/>
    <p:sldId id="263" r:id="rId59"/>
    <p:sldId id="387" r:id="rId60"/>
    <p:sldId id="388" r:id="rId61"/>
    <p:sldId id="258" r:id="rId62"/>
    <p:sldId id="389" r:id="rId63"/>
    <p:sldId id="390" r:id="rId64"/>
    <p:sldId id="338"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D2"/>
    <a:srgbClr val="DF6421"/>
    <a:srgbClr val="636463"/>
    <a:srgbClr val="0D444B"/>
    <a:srgbClr val="070C15"/>
    <a:srgbClr val="101B30"/>
    <a:srgbClr val="C3D970"/>
    <a:srgbClr val="EA8E3F"/>
    <a:srgbClr val="8EC02F"/>
    <a:srgbClr val="7EC8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82"/>
    <p:restoredTop sz="91355"/>
  </p:normalViewPr>
  <p:slideViewPr>
    <p:cSldViewPr snapToGrid="0" snapToObjects="1">
      <p:cViewPr varScale="1">
        <p:scale>
          <a:sx n="65" d="100"/>
          <a:sy n="65" d="100"/>
        </p:scale>
        <p:origin x="5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D92A9D-49C8-424D-A2CC-795D1EFE6107}" type="datetimeFigureOut">
              <a:rPr lang="en-US" smtClean="0"/>
              <a:t>11/6/19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3825F5-A461-A24C-8AF3-0A3FA341A89E}" type="slidenum">
              <a:rPr lang="en-US" smtClean="0"/>
              <a:t>‹#›</a:t>
            </a:fld>
            <a:endParaRPr lang="en-US"/>
          </a:p>
        </p:txBody>
      </p:sp>
    </p:spTree>
    <p:extLst>
      <p:ext uri="{BB962C8B-B14F-4D97-AF65-F5344CB8AC3E}">
        <p14:creationId xmlns:p14="http://schemas.microsoft.com/office/powerpoint/2010/main" val="37204792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a:t>
            </a:fld>
            <a:endParaRPr lang="en-US"/>
          </a:p>
        </p:txBody>
      </p:sp>
    </p:spTree>
    <p:extLst>
      <p:ext uri="{BB962C8B-B14F-4D97-AF65-F5344CB8AC3E}">
        <p14:creationId xmlns:p14="http://schemas.microsoft.com/office/powerpoint/2010/main" val="4207493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10</a:t>
            </a:fld>
            <a:endParaRPr lang="en-US"/>
          </a:p>
        </p:txBody>
      </p:sp>
    </p:spTree>
    <p:extLst>
      <p:ext uri="{BB962C8B-B14F-4D97-AF65-F5344CB8AC3E}">
        <p14:creationId xmlns:p14="http://schemas.microsoft.com/office/powerpoint/2010/main" val="1986471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11</a:t>
            </a:fld>
            <a:endParaRPr lang="en-US"/>
          </a:p>
        </p:txBody>
      </p:sp>
    </p:spTree>
    <p:extLst>
      <p:ext uri="{BB962C8B-B14F-4D97-AF65-F5344CB8AC3E}">
        <p14:creationId xmlns:p14="http://schemas.microsoft.com/office/powerpoint/2010/main" val="92032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12</a:t>
            </a:fld>
            <a:endParaRPr lang="en-US"/>
          </a:p>
        </p:txBody>
      </p:sp>
    </p:spTree>
    <p:extLst>
      <p:ext uri="{BB962C8B-B14F-4D97-AF65-F5344CB8AC3E}">
        <p14:creationId xmlns:p14="http://schemas.microsoft.com/office/powerpoint/2010/main" val="413381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13</a:t>
            </a:fld>
            <a:endParaRPr lang="en-US"/>
          </a:p>
        </p:txBody>
      </p:sp>
    </p:spTree>
    <p:extLst>
      <p:ext uri="{BB962C8B-B14F-4D97-AF65-F5344CB8AC3E}">
        <p14:creationId xmlns:p14="http://schemas.microsoft.com/office/powerpoint/2010/main" val="853259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14</a:t>
            </a:fld>
            <a:endParaRPr lang="en-US"/>
          </a:p>
        </p:txBody>
      </p:sp>
    </p:spTree>
    <p:extLst>
      <p:ext uri="{BB962C8B-B14F-4D97-AF65-F5344CB8AC3E}">
        <p14:creationId xmlns:p14="http://schemas.microsoft.com/office/powerpoint/2010/main" val="173667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15</a:t>
            </a:fld>
            <a:endParaRPr lang="en-US"/>
          </a:p>
        </p:txBody>
      </p:sp>
    </p:spTree>
    <p:extLst>
      <p:ext uri="{BB962C8B-B14F-4D97-AF65-F5344CB8AC3E}">
        <p14:creationId xmlns:p14="http://schemas.microsoft.com/office/powerpoint/2010/main" val="654358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16</a:t>
            </a:fld>
            <a:endParaRPr lang="en-US"/>
          </a:p>
        </p:txBody>
      </p:sp>
    </p:spTree>
    <p:extLst>
      <p:ext uri="{BB962C8B-B14F-4D97-AF65-F5344CB8AC3E}">
        <p14:creationId xmlns:p14="http://schemas.microsoft.com/office/powerpoint/2010/main" val="3573369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17</a:t>
            </a:fld>
            <a:endParaRPr lang="en-US"/>
          </a:p>
        </p:txBody>
      </p:sp>
    </p:spTree>
    <p:extLst>
      <p:ext uri="{BB962C8B-B14F-4D97-AF65-F5344CB8AC3E}">
        <p14:creationId xmlns:p14="http://schemas.microsoft.com/office/powerpoint/2010/main" val="2366215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18</a:t>
            </a:fld>
            <a:endParaRPr lang="en-US"/>
          </a:p>
        </p:txBody>
      </p:sp>
    </p:spTree>
    <p:extLst>
      <p:ext uri="{BB962C8B-B14F-4D97-AF65-F5344CB8AC3E}">
        <p14:creationId xmlns:p14="http://schemas.microsoft.com/office/powerpoint/2010/main" val="4162732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19</a:t>
            </a:fld>
            <a:endParaRPr lang="en-US"/>
          </a:p>
        </p:txBody>
      </p:sp>
    </p:spTree>
    <p:extLst>
      <p:ext uri="{BB962C8B-B14F-4D97-AF65-F5344CB8AC3E}">
        <p14:creationId xmlns:p14="http://schemas.microsoft.com/office/powerpoint/2010/main" val="58049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3825F5-A461-A24C-8AF3-0A3FA341A89E}" type="slidenum">
              <a:rPr lang="en-US" smtClean="0"/>
              <a:t>2</a:t>
            </a:fld>
            <a:endParaRPr lang="en-US"/>
          </a:p>
        </p:txBody>
      </p:sp>
    </p:spTree>
    <p:extLst>
      <p:ext uri="{BB962C8B-B14F-4D97-AF65-F5344CB8AC3E}">
        <p14:creationId xmlns:p14="http://schemas.microsoft.com/office/powerpoint/2010/main" val="2712774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20</a:t>
            </a:fld>
            <a:endParaRPr lang="en-US"/>
          </a:p>
        </p:txBody>
      </p:sp>
    </p:spTree>
    <p:extLst>
      <p:ext uri="{BB962C8B-B14F-4D97-AF65-F5344CB8AC3E}">
        <p14:creationId xmlns:p14="http://schemas.microsoft.com/office/powerpoint/2010/main" val="3077885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21</a:t>
            </a:fld>
            <a:endParaRPr lang="en-US"/>
          </a:p>
        </p:txBody>
      </p:sp>
    </p:spTree>
    <p:extLst>
      <p:ext uri="{BB962C8B-B14F-4D97-AF65-F5344CB8AC3E}">
        <p14:creationId xmlns:p14="http://schemas.microsoft.com/office/powerpoint/2010/main" val="4207224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22</a:t>
            </a:fld>
            <a:endParaRPr lang="en-US"/>
          </a:p>
        </p:txBody>
      </p:sp>
    </p:spTree>
    <p:extLst>
      <p:ext uri="{BB962C8B-B14F-4D97-AF65-F5344CB8AC3E}">
        <p14:creationId xmlns:p14="http://schemas.microsoft.com/office/powerpoint/2010/main" val="2857160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23</a:t>
            </a:fld>
            <a:endParaRPr lang="en-US"/>
          </a:p>
        </p:txBody>
      </p:sp>
    </p:spTree>
    <p:extLst>
      <p:ext uri="{BB962C8B-B14F-4D97-AF65-F5344CB8AC3E}">
        <p14:creationId xmlns:p14="http://schemas.microsoft.com/office/powerpoint/2010/main" val="1239640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24</a:t>
            </a:fld>
            <a:endParaRPr lang="en-US"/>
          </a:p>
        </p:txBody>
      </p:sp>
    </p:spTree>
    <p:extLst>
      <p:ext uri="{BB962C8B-B14F-4D97-AF65-F5344CB8AC3E}">
        <p14:creationId xmlns:p14="http://schemas.microsoft.com/office/powerpoint/2010/main" val="563289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25</a:t>
            </a:fld>
            <a:endParaRPr lang="en-US"/>
          </a:p>
        </p:txBody>
      </p:sp>
    </p:spTree>
    <p:extLst>
      <p:ext uri="{BB962C8B-B14F-4D97-AF65-F5344CB8AC3E}">
        <p14:creationId xmlns:p14="http://schemas.microsoft.com/office/powerpoint/2010/main" val="3599618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26</a:t>
            </a:fld>
            <a:endParaRPr lang="en-US"/>
          </a:p>
        </p:txBody>
      </p:sp>
    </p:spTree>
    <p:extLst>
      <p:ext uri="{BB962C8B-B14F-4D97-AF65-F5344CB8AC3E}">
        <p14:creationId xmlns:p14="http://schemas.microsoft.com/office/powerpoint/2010/main" val="1818328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27</a:t>
            </a:fld>
            <a:endParaRPr lang="en-US"/>
          </a:p>
        </p:txBody>
      </p:sp>
    </p:spTree>
    <p:extLst>
      <p:ext uri="{BB962C8B-B14F-4D97-AF65-F5344CB8AC3E}">
        <p14:creationId xmlns:p14="http://schemas.microsoft.com/office/powerpoint/2010/main" val="1870691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28</a:t>
            </a:fld>
            <a:endParaRPr lang="en-US"/>
          </a:p>
        </p:txBody>
      </p:sp>
    </p:spTree>
    <p:extLst>
      <p:ext uri="{BB962C8B-B14F-4D97-AF65-F5344CB8AC3E}">
        <p14:creationId xmlns:p14="http://schemas.microsoft.com/office/powerpoint/2010/main" val="3311077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29</a:t>
            </a:fld>
            <a:endParaRPr lang="en-US"/>
          </a:p>
        </p:txBody>
      </p:sp>
    </p:spTree>
    <p:extLst>
      <p:ext uri="{BB962C8B-B14F-4D97-AF65-F5344CB8AC3E}">
        <p14:creationId xmlns:p14="http://schemas.microsoft.com/office/powerpoint/2010/main" val="71852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a:t>
            </a:fld>
            <a:endParaRPr lang="en-US"/>
          </a:p>
        </p:txBody>
      </p:sp>
    </p:spTree>
    <p:extLst>
      <p:ext uri="{BB962C8B-B14F-4D97-AF65-F5344CB8AC3E}">
        <p14:creationId xmlns:p14="http://schemas.microsoft.com/office/powerpoint/2010/main" val="2389234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30</a:t>
            </a:fld>
            <a:endParaRPr lang="en-US"/>
          </a:p>
        </p:txBody>
      </p:sp>
    </p:spTree>
    <p:extLst>
      <p:ext uri="{BB962C8B-B14F-4D97-AF65-F5344CB8AC3E}">
        <p14:creationId xmlns:p14="http://schemas.microsoft.com/office/powerpoint/2010/main" val="15924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31</a:t>
            </a:fld>
            <a:endParaRPr lang="en-US"/>
          </a:p>
        </p:txBody>
      </p:sp>
    </p:spTree>
    <p:extLst>
      <p:ext uri="{BB962C8B-B14F-4D97-AF65-F5344CB8AC3E}">
        <p14:creationId xmlns:p14="http://schemas.microsoft.com/office/powerpoint/2010/main" val="4007003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32</a:t>
            </a:fld>
            <a:endParaRPr lang="en-US"/>
          </a:p>
        </p:txBody>
      </p:sp>
    </p:spTree>
    <p:extLst>
      <p:ext uri="{BB962C8B-B14F-4D97-AF65-F5344CB8AC3E}">
        <p14:creationId xmlns:p14="http://schemas.microsoft.com/office/powerpoint/2010/main" val="3127016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33</a:t>
            </a:fld>
            <a:endParaRPr lang="en-US"/>
          </a:p>
        </p:txBody>
      </p:sp>
    </p:spTree>
    <p:extLst>
      <p:ext uri="{BB962C8B-B14F-4D97-AF65-F5344CB8AC3E}">
        <p14:creationId xmlns:p14="http://schemas.microsoft.com/office/powerpoint/2010/main" val="98758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34</a:t>
            </a:fld>
            <a:endParaRPr lang="en-US"/>
          </a:p>
        </p:txBody>
      </p:sp>
    </p:spTree>
    <p:extLst>
      <p:ext uri="{BB962C8B-B14F-4D97-AF65-F5344CB8AC3E}">
        <p14:creationId xmlns:p14="http://schemas.microsoft.com/office/powerpoint/2010/main" val="15437725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35</a:t>
            </a:fld>
            <a:endParaRPr lang="en-US"/>
          </a:p>
        </p:txBody>
      </p:sp>
    </p:spTree>
    <p:extLst>
      <p:ext uri="{BB962C8B-B14F-4D97-AF65-F5344CB8AC3E}">
        <p14:creationId xmlns:p14="http://schemas.microsoft.com/office/powerpoint/2010/main" val="125127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36</a:t>
            </a:fld>
            <a:endParaRPr lang="en-US"/>
          </a:p>
        </p:txBody>
      </p:sp>
    </p:spTree>
    <p:extLst>
      <p:ext uri="{BB962C8B-B14F-4D97-AF65-F5344CB8AC3E}">
        <p14:creationId xmlns:p14="http://schemas.microsoft.com/office/powerpoint/2010/main" val="96086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37</a:t>
            </a:fld>
            <a:endParaRPr lang="en-US"/>
          </a:p>
        </p:txBody>
      </p:sp>
    </p:spTree>
    <p:extLst>
      <p:ext uri="{BB962C8B-B14F-4D97-AF65-F5344CB8AC3E}">
        <p14:creationId xmlns:p14="http://schemas.microsoft.com/office/powerpoint/2010/main" val="34356931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38</a:t>
            </a:fld>
            <a:endParaRPr lang="en-US"/>
          </a:p>
        </p:txBody>
      </p:sp>
    </p:spTree>
    <p:extLst>
      <p:ext uri="{BB962C8B-B14F-4D97-AF65-F5344CB8AC3E}">
        <p14:creationId xmlns:p14="http://schemas.microsoft.com/office/powerpoint/2010/main" val="1936550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39</a:t>
            </a:fld>
            <a:endParaRPr lang="en-US"/>
          </a:p>
        </p:txBody>
      </p:sp>
    </p:spTree>
    <p:extLst>
      <p:ext uri="{BB962C8B-B14F-4D97-AF65-F5344CB8AC3E}">
        <p14:creationId xmlns:p14="http://schemas.microsoft.com/office/powerpoint/2010/main" val="339691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a:t>
            </a:fld>
            <a:endParaRPr lang="en-US"/>
          </a:p>
        </p:txBody>
      </p:sp>
    </p:spTree>
    <p:extLst>
      <p:ext uri="{BB962C8B-B14F-4D97-AF65-F5344CB8AC3E}">
        <p14:creationId xmlns:p14="http://schemas.microsoft.com/office/powerpoint/2010/main" val="2874545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40</a:t>
            </a:fld>
            <a:endParaRPr lang="en-US"/>
          </a:p>
        </p:txBody>
      </p:sp>
    </p:spTree>
    <p:extLst>
      <p:ext uri="{BB962C8B-B14F-4D97-AF65-F5344CB8AC3E}">
        <p14:creationId xmlns:p14="http://schemas.microsoft.com/office/powerpoint/2010/main" val="25131787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41</a:t>
            </a:fld>
            <a:endParaRPr lang="en-US"/>
          </a:p>
        </p:txBody>
      </p:sp>
    </p:spTree>
    <p:extLst>
      <p:ext uri="{BB962C8B-B14F-4D97-AF65-F5344CB8AC3E}">
        <p14:creationId xmlns:p14="http://schemas.microsoft.com/office/powerpoint/2010/main" val="104311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42</a:t>
            </a:fld>
            <a:endParaRPr lang="en-US"/>
          </a:p>
        </p:txBody>
      </p:sp>
    </p:spTree>
    <p:extLst>
      <p:ext uri="{BB962C8B-B14F-4D97-AF65-F5344CB8AC3E}">
        <p14:creationId xmlns:p14="http://schemas.microsoft.com/office/powerpoint/2010/main" val="2351051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43</a:t>
            </a:fld>
            <a:endParaRPr lang="en-US"/>
          </a:p>
        </p:txBody>
      </p:sp>
    </p:spTree>
    <p:extLst>
      <p:ext uri="{BB962C8B-B14F-4D97-AF65-F5344CB8AC3E}">
        <p14:creationId xmlns:p14="http://schemas.microsoft.com/office/powerpoint/2010/main" val="624130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44</a:t>
            </a:fld>
            <a:endParaRPr lang="en-US"/>
          </a:p>
        </p:txBody>
      </p:sp>
    </p:spTree>
    <p:extLst>
      <p:ext uri="{BB962C8B-B14F-4D97-AF65-F5344CB8AC3E}">
        <p14:creationId xmlns:p14="http://schemas.microsoft.com/office/powerpoint/2010/main" val="2414155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45</a:t>
            </a:fld>
            <a:endParaRPr lang="en-US"/>
          </a:p>
        </p:txBody>
      </p:sp>
    </p:spTree>
    <p:extLst>
      <p:ext uri="{BB962C8B-B14F-4D97-AF65-F5344CB8AC3E}">
        <p14:creationId xmlns:p14="http://schemas.microsoft.com/office/powerpoint/2010/main" val="1198064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46</a:t>
            </a:fld>
            <a:endParaRPr lang="en-US"/>
          </a:p>
        </p:txBody>
      </p:sp>
    </p:spTree>
    <p:extLst>
      <p:ext uri="{BB962C8B-B14F-4D97-AF65-F5344CB8AC3E}">
        <p14:creationId xmlns:p14="http://schemas.microsoft.com/office/powerpoint/2010/main" val="35514384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47</a:t>
            </a:fld>
            <a:endParaRPr lang="en-US"/>
          </a:p>
        </p:txBody>
      </p:sp>
    </p:spTree>
    <p:extLst>
      <p:ext uri="{BB962C8B-B14F-4D97-AF65-F5344CB8AC3E}">
        <p14:creationId xmlns:p14="http://schemas.microsoft.com/office/powerpoint/2010/main" val="741737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48</a:t>
            </a:fld>
            <a:endParaRPr lang="en-US"/>
          </a:p>
        </p:txBody>
      </p:sp>
    </p:spTree>
    <p:extLst>
      <p:ext uri="{BB962C8B-B14F-4D97-AF65-F5344CB8AC3E}">
        <p14:creationId xmlns:p14="http://schemas.microsoft.com/office/powerpoint/2010/main" val="3693799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49</a:t>
            </a:fld>
            <a:endParaRPr lang="en-US"/>
          </a:p>
        </p:txBody>
      </p:sp>
    </p:spTree>
    <p:extLst>
      <p:ext uri="{BB962C8B-B14F-4D97-AF65-F5344CB8AC3E}">
        <p14:creationId xmlns:p14="http://schemas.microsoft.com/office/powerpoint/2010/main" val="121458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5</a:t>
            </a:fld>
            <a:endParaRPr lang="en-US"/>
          </a:p>
        </p:txBody>
      </p:sp>
    </p:spTree>
    <p:extLst>
      <p:ext uri="{BB962C8B-B14F-4D97-AF65-F5344CB8AC3E}">
        <p14:creationId xmlns:p14="http://schemas.microsoft.com/office/powerpoint/2010/main" val="2899653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50</a:t>
            </a:fld>
            <a:endParaRPr lang="en-US"/>
          </a:p>
        </p:txBody>
      </p:sp>
    </p:spTree>
    <p:extLst>
      <p:ext uri="{BB962C8B-B14F-4D97-AF65-F5344CB8AC3E}">
        <p14:creationId xmlns:p14="http://schemas.microsoft.com/office/powerpoint/2010/main" val="27985563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51</a:t>
            </a:fld>
            <a:endParaRPr lang="en-US"/>
          </a:p>
        </p:txBody>
      </p:sp>
    </p:spTree>
    <p:extLst>
      <p:ext uri="{BB962C8B-B14F-4D97-AF65-F5344CB8AC3E}">
        <p14:creationId xmlns:p14="http://schemas.microsoft.com/office/powerpoint/2010/main" val="37176425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52</a:t>
            </a:fld>
            <a:endParaRPr lang="en-US"/>
          </a:p>
        </p:txBody>
      </p:sp>
    </p:spTree>
    <p:extLst>
      <p:ext uri="{BB962C8B-B14F-4D97-AF65-F5344CB8AC3E}">
        <p14:creationId xmlns:p14="http://schemas.microsoft.com/office/powerpoint/2010/main" val="1158290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406400" y="698500"/>
            <a:ext cx="6197600" cy="3486150"/>
          </a:xfrm>
          <a:ln/>
        </p:spPr>
      </p:sp>
      <p:sp>
        <p:nvSpPr>
          <p:cNvPr id="6963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647141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406400" y="698500"/>
            <a:ext cx="6197600" cy="3486150"/>
          </a:xfrm>
          <a:ln/>
        </p:spPr>
      </p:sp>
      <p:sp>
        <p:nvSpPr>
          <p:cNvPr id="6963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6772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406400" y="698500"/>
            <a:ext cx="6197600" cy="3486150"/>
          </a:xfrm>
          <a:ln/>
        </p:spPr>
      </p:sp>
      <p:sp>
        <p:nvSpPr>
          <p:cNvPr id="6963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689336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64</a:t>
            </a:fld>
            <a:endParaRPr lang="en-US"/>
          </a:p>
        </p:txBody>
      </p:sp>
    </p:spTree>
    <p:extLst>
      <p:ext uri="{BB962C8B-B14F-4D97-AF65-F5344CB8AC3E}">
        <p14:creationId xmlns:p14="http://schemas.microsoft.com/office/powerpoint/2010/main" val="1778085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6</a:t>
            </a:fld>
            <a:endParaRPr lang="en-US"/>
          </a:p>
        </p:txBody>
      </p:sp>
    </p:spTree>
    <p:extLst>
      <p:ext uri="{BB962C8B-B14F-4D97-AF65-F5344CB8AC3E}">
        <p14:creationId xmlns:p14="http://schemas.microsoft.com/office/powerpoint/2010/main" val="94465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7</a:t>
            </a:fld>
            <a:endParaRPr lang="en-US"/>
          </a:p>
        </p:txBody>
      </p:sp>
    </p:spTree>
    <p:extLst>
      <p:ext uri="{BB962C8B-B14F-4D97-AF65-F5344CB8AC3E}">
        <p14:creationId xmlns:p14="http://schemas.microsoft.com/office/powerpoint/2010/main" val="402812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8</a:t>
            </a:fld>
            <a:endParaRPr lang="en-US"/>
          </a:p>
        </p:txBody>
      </p:sp>
    </p:spTree>
    <p:extLst>
      <p:ext uri="{BB962C8B-B14F-4D97-AF65-F5344CB8AC3E}">
        <p14:creationId xmlns:p14="http://schemas.microsoft.com/office/powerpoint/2010/main" val="396555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3825F5-A461-A24C-8AF3-0A3FA341A89E}" type="slidenum">
              <a:rPr lang="en-US" smtClean="0"/>
              <a:t>9</a:t>
            </a:fld>
            <a:endParaRPr lang="en-US"/>
          </a:p>
        </p:txBody>
      </p:sp>
    </p:spTree>
    <p:extLst>
      <p:ext uri="{BB962C8B-B14F-4D97-AF65-F5344CB8AC3E}">
        <p14:creationId xmlns:p14="http://schemas.microsoft.com/office/powerpoint/2010/main" val="115418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DD35AF-54D2-9642-9BF4-6951B33C42FA}"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105362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D35AF-54D2-9642-9BF4-6951B33C42FA}"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56772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D35AF-54D2-9642-9BF4-6951B33C42FA}"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245069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427B88-78DC-4CA9-9371-4A5B1D45526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C895E03C-830A-4780-99C7-7C8C6506D7E2}"/>
              </a:ext>
            </a:extLst>
          </p:cNvPr>
          <p:cNvSpPr/>
          <p:nvPr userDrawn="1"/>
        </p:nvSpPr>
        <p:spPr>
          <a:xfrm>
            <a:off x="0" y="-8026"/>
            <a:ext cx="9143990" cy="655093"/>
          </a:xfrm>
          <a:prstGeom prst="rect">
            <a:avLst/>
          </a:prstGeom>
          <a:solidFill>
            <a:srgbClr val="2E2925"/>
          </a:solidFill>
          <a:ln>
            <a:solidFill>
              <a:srgbClr val="2E2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8" name="Picture 7">
            <a:extLst>
              <a:ext uri="{FF2B5EF4-FFF2-40B4-BE49-F238E27FC236}">
                <a16:creationId xmlns:a16="http://schemas.microsoft.com/office/drawing/2014/main" id="{0D3041CA-B8FE-4DE3-B1EA-2BEBAB0A6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28" y="71299"/>
            <a:ext cx="1236258" cy="496440"/>
          </a:xfrm>
          <a:prstGeom prst="rect">
            <a:avLst/>
          </a:prstGeom>
        </p:spPr>
      </p:pic>
      <p:sp>
        <p:nvSpPr>
          <p:cNvPr id="9" name="Date Placeholder 8">
            <a:extLst>
              <a:ext uri="{FF2B5EF4-FFF2-40B4-BE49-F238E27FC236}">
                <a16:creationId xmlns:a16="http://schemas.microsoft.com/office/drawing/2014/main" id="{E6C67C12-DBCA-493A-A646-296A81B18949}"/>
              </a:ext>
            </a:extLst>
          </p:cNvPr>
          <p:cNvSpPr>
            <a:spLocks noGrp="1"/>
          </p:cNvSpPr>
          <p:nvPr>
            <p:ph type="dt" sz="half" idx="10"/>
          </p:nvPr>
        </p:nvSpPr>
        <p:spPr/>
        <p:txBody>
          <a:bodyPr/>
          <a:lstStyle/>
          <a:p>
            <a:endParaRPr lang="en-US"/>
          </a:p>
        </p:txBody>
      </p:sp>
      <p:sp>
        <p:nvSpPr>
          <p:cNvPr id="10" name="Footer Placeholder 9">
            <a:extLst>
              <a:ext uri="{FF2B5EF4-FFF2-40B4-BE49-F238E27FC236}">
                <a16:creationId xmlns:a16="http://schemas.microsoft.com/office/drawing/2014/main" id="{1801FA35-BF8E-4427-998E-B21FEA544E46}"/>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235586BA-D053-4CB9-9B1D-52F456784AD1}"/>
              </a:ext>
            </a:extLst>
          </p:cNvPr>
          <p:cNvSpPr>
            <a:spLocks noGrp="1"/>
          </p:cNvSpPr>
          <p:nvPr>
            <p:ph type="sldNum" sz="quarter" idx="12"/>
          </p:nvPr>
        </p:nvSpPr>
        <p:spPr/>
        <p:txBody>
          <a:bodyPr/>
          <a:lstStyle/>
          <a:p>
            <a:fld id="{2EB3FD74-EDC9-43AB-9672-1DA7A07508EE}" type="slidenum">
              <a:rPr lang="en-US" smtClean="0"/>
              <a:t>‹#›</a:t>
            </a:fld>
            <a:endParaRPr lang="en-US"/>
          </a:p>
        </p:txBody>
      </p:sp>
    </p:spTree>
    <p:extLst>
      <p:ext uri="{BB962C8B-B14F-4D97-AF65-F5344CB8AC3E}">
        <p14:creationId xmlns:p14="http://schemas.microsoft.com/office/powerpoint/2010/main" val="233281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65177F-931D-4D98-A304-F8FC41E20F4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9FD2693-D55C-491C-9AB7-2A59D3B1B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033402-9A0B-4811-99CD-A6075F2C65C1}"/>
              </a:ext>
            </a:extLst>
          </p:cNvPr>
          <p:cNvSpPr>
            <a:spLocks noGrp="1"/>
          </p:cNvSpPr>
          <p:nvPr>
            <p:ph type="sldNum" sz="quarter" idx="12"/>
          </p:nvPr>
        </p:nvSpPr>
        <p:spPr>
          <a:xfrm>
            <a:off x="7004786" y="6492876"/>
            <a:ext cx="2057400" cy="365125"/>
          </a:xfrm>
        </p:spPr>
        <p:txBody>
          <a:bodyPr/>
          <a:lstStyle/>
          <a:p>
            <a:fld id="{2EB3FD74-EDC9-43AB-9672-1DA7A07508EE}" type="slidenum">
              <a:rPr lang="en-US" smtClean="0"/>
              <a:t>‹#›</a:t>
            </a:fld>
            <a:endParaRPr lang="en-US"/>
          </a:p>
        </p:txBody>
      </p:sp>
      <p:sp>
        <p:nvSpPr>
          <p:cNvPr id="7" name="Rectangle 6">
            <a:extLst>
              <a:ext uri="{FF2B5EF4-FFF2-40B4-BE49-F238E27FC236}">
                <a16:creationId xmlns:a16="http://schemas.microsoft.com/office/drawing/2014/main" id="{EC91F4FB-CAD1-4F8C-9D9A-6E75E815B7A8}"/>
              </a:ext>
            </a:extLst>
          </p:cNvPr>
          <p:cNvSpPr/>
          <p:nvPr userDrawn="1"/>
        </p:nvSpPr>
        <p:spPr>
          <a:xfrm>
            <a:off x="0" y="-8026"/>
            <a:ext cx="9143990" cy="655093"/>
          </a:xfrm>
          <a:prstGeom prst="rect">
            <a:avLst/>
          </a:prstGeom>
          <a:solidFill>
            <a:srgbClr val="2E2925"/>
          </a:solidFill>
          <a:ln>
            <a:solidFill>
              <a:srgbClr val="2E29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pic>
        <p:nvPicPr>
          <p:cNvPr id="8" name="Picture 7">
            <a:extLst>
              <a:ext uri="{FF2B5EF4-FFF2-40B4-BE49-F238E27FC236}">
                <a16:creationId xmlns:a16="http://schemas.microsoft.com/office/drawing/2014/main" id="{94C9A48B-063A-4EDB-BCB0-0A0CE7DB4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25928" y="71299"/>
            <a:ext cx="1236258" cy="496440"/>
          </a:xfrm>
          <a:prstGeom prst="rect">
            <a:avLst/>
          </a:prstGeom>
        </p:spPr>
      </p:pic>
    </p:spTree>
    <p:extLst>
      <p:ext uri="{BB962C8B-B14F-4D97-AF65-F5344CB8AC3E}">
        <p14:creationId xmlns:p14="http://schemas.microsoft.com/office/powerpoint/2010/main" val="233065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sic Title &amp; Content">
    <p:spTree>
      <p:nvGrpSpPr>
        <p:cNvPr id="1" name=""/>
        <p:cNvGrpSpPr/>
        <p:nvPr/>
      </p:nvGrpSpPr>
      <p:grpSpPr>
        <a:xfrm>
          <a:off x="0" y="0"/>
          <a:ext cx="0" cy="0"/>
          <a:chOff x="0" y="0"/>
          <a:chExt cx="0" cy="0"/>
        </a:xfrm>
      </p:grpSpPr>
      <p:sp>
        <p:nvSpPr>
          <p:cNvPr id="7" name="Rectangle 6"/>
          <p:cNvSpPr/>
          <p:nvPr userDrawn="1"/>
        </p:nvSpPr>
        <p:spPr>
          <a:xfrm>
            <a:off x="-2231029" y="6503682"/>
            <a:ext cx="7990703" cy="219950"/>
          </a:xfrm>
          <a:prstGeom prst="rect">
            <a:avLst/>
          </a:prstGeom>
          <a:solidFill>
            <a:srgbClr val="B020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9" name="Rectangle 8"/>
          <p:cNvSpPr/>
          <p:nvPr userDrawn="1"/>
        </p:nvSpPr>
        <p:spPr>
          <a:xfrm>
            <a:off x="329984" y="6465880"/>
            <a:ext cx="7489372" cy="207749"/>
          </a:xfrm>
          <a:prstGeom prst="rect">
            <a:avLst/>
          </a:prstGeom>
        </p:spPr>
        <p:txBody>
          <a:bodyPr wrap="square">
            <a:spAutoFit/>
          </a:bodyPr>
          <a:lstStyle/>
          <a:p>
            <a:r>
              <a:rPr lang="en-US" sz="750" spc="38" dirty="0">
                <a:solidFill>
                  <a:schemeClr val="bg1"/>
                </a:solidFill>
                <a:latin typeface="Work Sans Medium" charset="0"/>
                <a:ea typeface="Work Sans Medium" charset="0"/>
                <a:cs typeface="Work Sans Medium" charset="0"/>
              </a:rPr>
              <a:t>CHICAGOBUSINESS.COM  •  @CRAINSCHICAGO</a:t>
            </a:r>
          </a:p>
        </p:txBody>
      </p:sp>
      <p:sp>
        <p:nvSpPr>
          <p:cNvPr id="12" name="Rectangle 11"/>
          <p:cNvSpPr/>
          <p:nvPr userDrawn="1"/>
        </p:nvSpPr>
        <p:spPr>
          <a:xfrm>
            <a:off x="-311392" y="6492240"/>
            <a:ext cx="494271" cy="219950"/>
          </a:xfrm>
          <a:prstGeom prst="rect">
            <a:avLst/>
          </a:prstGeom>
          <a:solidFill>
            <a:srgbClr val="D428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2" name="Title 1"/>
          <p:cNvSpPr>
            <a:spLocks noGrp="1"/>
          </p:cNvSpPr>
          <p:nvPr>
            <p:ph type="title" hasCustomPrompt="1"/>
          </p:nvPr>
        </p:nvSpPr>
        <p:spPr>
          <a:xfrm>
            <a:off x="306989" y="141959"/>
            <a:ext cx="8827867" cy="332399"/>
          </a:xfrm>
          <a:prstGeom prst="rect">
            <a:avLst/>
          </a:prstGeom>
        </p:spPr>
        <p:txBody>
          <a:bodyPr lIns="0" tIns="0" rIns="91440" bIns="0" anchor="t">
            <a:spAutoFit/>
          </a:bodyPr>
          <a:lstStyle>
            <a:lvl1pPr marL="0" algn="l" defTabSz="822960" rtl="0" eaLnBrk="1" latinLnBrk="0" hangingPunct="1">
              <a:defRPr lang="en-US" sz="2160" b="1" kern="1200" spc="45" dirty="0">
                <a:solidFill>
                  <a:schemeClr val="bg2">
                    <a:lumMod val="50000"/>
                  </a:schemeClr>
                </a:solidFill>
                <a:latin typeface="PT Sans Narrow" charset="-52"/>
                <a:ea typeface="PT Sans Narrow" charset="-52"/>
                <a:cs typeface="PT Sans Narrow" charset="-52"/>
              </a:defRPr>
            </a:lvl1pPr>
          </a:lstStyle>
          <a:p>
            <a:r>
              <a:rPr lang="en-US" dirty="0"/>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6422" y="6500006"/>
            <a:ext cx="879893" cy="220834"/>
          </a:xfrm>
          <a:prstGeom prst="rect">
            <a:avLst/>
          </a:prstGeom>
          <a:noFill/>
          <a:ln>
            <a:noFill/>
          </a:ln>
        </p:spPr>
      </p:pic>
      <p:sp>
        <p:nvSpPr>
          <p:cNvPr id="11" name="Rectangle 10"/>
          <p:cNvSpPr/>
          <p:nvPr userDrawn="1"/>
        </p:nvSpPr>
        <p:spPr>
          <a:xfrm>
            <a:off x="-1" y="-1"/>
            <a:ext cx="182880" cy="548640"/>
          </a:xfrm>
          <a:prstGeom prst="rect">
            <a:avLst/>
          </a:prstGeom>
          <a:solidFill>
            <a:srgbClr val="4D4D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p>
        </p:txBody>
      </p:sp>
      <p:sp>
        <p:nvSpPr>
          <p:cNvPr id="6" name="Slide Number Placeholder 5"/>
          <p:cNvSpPr>
            <a:spLocks noGrp="1"/>
          </p:cNvSpPr>
          <p:nvPr>
            <p:ph type="sldNum" sz="quarter" idx="12"/>
          </p:nvPr>
        </p:nvSpPr>
        <p:spPr>
          <a:xfrm>
            <a:off x="-100141" y="6419967"/>
            <a:ext cx="333820" cy="365125"/>
          </a:xfrm>
        </p:spPr>
        <p:txBody>
          <a:bodyPr/>
          <a:lstStyle>
            <a:lvl1pPr>
              <a:defRPr b="0" i="0">
                <a:solidFill>
                  <a:schemeClr val="bg1"/>
                </a:solidFill>
                <a:latin typeface="Work Sans" charset="0"/>
                <a:ea typeface="Work Sans" charset="0"/>
                <a:cs typeface="Work Sans" charset="0"/>
              </a:defRPr>
            </a:lvl1pPr>
          </a:lstStyle>
          <a:p>
            <a:fld id="{C6499CEB-23C2-D148-9907-F227569FCD8E}" type="slidenum">
              <a:rPr lang="en-US" smtClean="0"/>
              <a:pPr/>
              <a:t>‹#›</a:t>
            </a:fld>
            <a:r>
              <a:rPr lang="en-US" dirty="0"/>
              <a:t>  </a:t>
            </a:r>
          </a:p>
        </p:txBody>
      </p:sp>
    </p:spTree>
    <p:extLst>
      <p:ext uri="{BB962C8B-B14F-4D97-AF65-F5344CB8AC3E}">
        <p14:creationId xmlns:p14="http://schemas.microsoft.com/office/powerpoint/2010/main" val="31897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asic Title &amp; Content (large)">
    <p:spTree>
      <p:nvGrpSpPr>
        <p:cNvPr id="1" name=""/>
        <p:cNvGrpSpPr/>
        <p:nvPr/>
      </p:nvGrpSpPr>
      <p:grpSpPr>
        <a:xfrm>
          <a:off x="0" y="0"/>
          <a:ext cx="0" cy="0"/>
          <a:chOff x="0" y="0"/>
          <a:chExt cx="0" cy="0"/>
        </a:xfrm>
      </p:grpSpPr>
      <p:sp>
        <p:nvSpPr>
          <p:cNvPr id="7" name="Rectangle 6"/>
          <p:cNvSpPr/>
          <p:nvPr userDrawn="1"/>
        </p:nvSpPr>
        <p:spPr>
          <a:xfrm>
            <a:off x="0" y="6492240"/>
            <a:ext cx="7990703" cy="219950"/>
          </a:xfrm>
          <a:prstGeom prst="rect">
            <a:avLst/>
          </a:prstGeom>
          <a:solidFill>
            <a:srgbClr val="B020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9" name="Rectangle 8"/>
          <p:cNvSpPr/>
          <p:nvPr userDrawn="1"/>
        </p:nvSpPr>
        <p:spPr>
          <a:xfrm>
            <a:off x="329984" y="6465880"/>
            <a:ext cx="7489372" cy="213585"/>
          </a:xfrm>
          <a:prstGeom prst="rect">
            <a:avLst/>
          </a:prstGeom>
        </p:spPr>
        <p:txBody>
          <a:bodyPr wrap="square">
            <a:spAutoFit/>
          </a:bodyPr>
          <a:lstStyle/>
          <a:p>
            <a:r>
              <a:rPr lang="en-US" sz="788" spc="38" dirty="0">
                <a:solidFill>
                  <a:schemeClr val="bg1"/>
                </a:solidFill>
                <a:latin typeface="Work Sans Medium" charset="0"/>
                <a:ea typeface="Work Sans Medium" charset="0"/>
                <a:cs typeface="Work Sans Medium" charset="0"/>
              </a:rPr>
              <a:t>CHICAGOBUSINESS.COM  •  @CRAINSCHICAGO</a:t>
            </a:r>
          </a:p>
        </p:txBody>
      </p:sp>
      <p:sp>
        <p:nvSpPr>
          <p:cNvPr id="12" name="Rectangle 11"/>
          <p:cNvSpPr/>
          <p:nvPr userDrawn="1"/>
        </p:nvSpPr>
        <p:spPr>
          <a:xfrm>
            <a:off x="-311392" y="6492240"/>
            <a:ext cx="494271" cy="219950"/>
          </a:xfrm>
          <a:prstGeom prst="rect">
            <a:avLst/>
          </a:prstGeom>
          <a:solidFill>
            <a:srgbClr val="D4282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 name="Title 1"/>
          <p:cNvSpPr>
            <a:spLocks noGrp="1"/>
          </p:cNvSpPr>
          <p:nvPr>
            <p:ph type="title" hasCustomPrompt="1"/>
          </p:nvPr>
        </p:nvSpPr>
        <p:spPr>
          <a:xfrm>
            <a:off x="306989" y="141958"/>
            <a:ext cx="8827867" cy="692497"/>
          </a:xfrm>
          <a:prstGeom prst="rect">
            <a:avLst/>
          </a:prstGeom>
        </p:spPr>
        <p:txBody>
          <a:bodyPr lIns="0" tIns="0" rIns="91440" bIns="0" anchor="t">
            <a:spAutoFit/>
          </a:bodyPr>
          <a:lstStyle>
            <a:lvl1pPr marL="0" algn="l" defTabSz="822960" rtl="0" eaLnBrk="1" latinLnBrk="0" hangingPunct="1">
              <a:defRPr lang="en-US" sz="4500" b="1" kern="1200" spc="45" dirty="0">
                <a:solidFill>
                  <a:schemeClr val="bg2">
                    <a:lumMod val="50000"/>
                  </a:schemeClr>
                </a:solidFill>
                <a:latin typeface="Work Sans Light" panose="00000400000000000000" pitchFamily="50" charset="0"/>
                <a:ea typeface="Work Sans Light" panose="00000400000000000000" pitchFamily="50" charset="0"/>
                <a:cs typeface="Work Sans Light" panose="00000400000000000000" pitchFamily="50" charset="0"/>
              </a:defRPr>
            </a:lvl1pPr>
          </a:lstStyle>
          <a:p>
            <a:r>
              <a:rPr lang="en-US" dirty="0"/>
              <a:t>CLICK TO EDIT MASTER TITLE STYLE</a:t>
            </a:r>
          </a:p>
        </p:txBody>
      </p:sp>
      <p:sp>
        <p:nvSpPr>
          <p:cNvPr id="3" name="Content Placeholder 2"/>
          <p:cNvSpPr>
            <a:spLocks noGrp="1"/>
          </p:cNvSpPr>
          <p:nvPr>
            <p:ph idx="1"/>
          </p:nvPr>
        </p:nvSpPr>
        <p:spPr>
          <a:xfrm>
            <a:off x="339285" y="1172813"/>
            <a:ext cx="3422489" cy="1993879"/>
          </a:xfrm>
          <a:prstGeom prst="rect">
            <a:avLst/>
          </a:prstGeom>
        </p:spPr>
        <p:txBody>
          <a:bodyPr lIns="0" tIns="0" rIns="0" bIns="0">
            <a:spAutoFit/>
          </a:bodyPr>
          <a:lstStyle>
            <a:lvl1pPr marL="0" indent="0">
              <a:lnSpc>
                <a:spcPts val="2340"/>
              </a:lnSpc>
              <a:buNone/>
              <a:defRPr sz="1530" b="0" i="0">
                <a:solidFill>
                  <a:srgbClr val="2D3E50"/>
                </a:solidFill>
                <a:latin typeface="Work Sans Light" panose="00000400000000000000" pitchFamily="50" charset="0"/>
                <a:ea typeface="Work Sans Light" panose="00000400000000000000" pitchFamily="50" charset="0"/>
                <a:cs typeface="Work Sans Light" panose="00000400000000000000" pitchFamily="50" charset="0"/>
              </a:defRPr>
            </a:lvl1pPr>
            <a:lvl2pPr marL="308610" indent="0">
              <a:buNone/>
              <a:defRPr b="0" i="0">
                <a:solidFill>
                  <a:srgbClr val="2D3E50"/>
                </a:solidFill>
                <a:latin typeface="Work Sans Light" panose="00000400000000000000" pitchFamily="50" charset="0"/>
                <a:ea typeface="Work Sans Light" panose="00000400000000000000" pitchFamily="50" charset="0"/>
                <a:cs typeface="Work Sans Light" panose="00000400000000000000" pitchFamily="50" charset="0"/>
              </a:defRPr>
            </a:lvl2pPr>
            <a:lvl3pPr marL="617220" indent="0">
              <a:buNone/>
              <a:defRPr b="0" i="0">
                <a:solidFill>
                  <a:srgbClr val="2D3E50"/>
                </a:solidFill>
                <a:latin typeface="Work Sans Light" panose="00000400000000000000" pitchFamily="50" charset="0"/>
                <a:ea typeface="Work Sans Light" panose="00000400000000000000" pitchFamily="50" charset="0"/>
                <a:cs typeface="Work Sans Light" panose="00000400000000000000" pitchFamily="50" charset="0"/>
              </a:defRPr>
            </a:lvl3pPr>
            <a:lvl4pPr marL="925830" indent="0">
              <a:buNone/>
              <a:defRPr b="0" i="0">
                <a:solidFill>
                  <a:srgbClr val="2D3E50"/>
                </a:solidFill>
                <a:latin typeface="Work Sans Light" panose="00000400000000000000" pitchFamily="50" charset="0"/>
                <a:ea typeface="Work Sans Light" panose="00000400000000000000" pitchFamily="50" charset="0"/>
                <a:cs typeface="Work Sans Light" panose="00000400000000000000" pitchFamily="50" charset="0"/>
              </a:defRPr>
            </a:lvl4pPr>
            <a:lvl5pPr marL="1234440" indent="0">
              <a:buNone/>
              <a:defRPr b="0" i="0">
                <a:solidFill>
                  <a:srgbClr val="2D3E50"/>
                </a:solidFill>
                <a:latin typeface="Work Sans Light" panose="00000400000000000000" pitchFamily="50" charset="0"/>
                <a:ea typeface="Work Sans Light" panose="00000400000000000000" pitchFamily="50" charset="0"/>
                <a:cs typeface="Work Sans Light" panose="000004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6422" y="6500006"/>
            <a:ext cx="879893" cy="220834"/>
          </a:xfrm>
          <a:prstGeom prst="rect">
            <a:avLst/>
          </a:prstGeom>
          <a:noFill/>
          <a:ln>
            <a:noFill/>
          </a:ln>
        </p:spPr>
      </p:pic>
      <p:sp>
        <p:nvSpPr>
          <p:cNvPr id="6" name="Slide Number Placeholder 5"/>
          <p:cNvSpPr>
            <a:spLocks noGrp="1"/>
          </p:cNvSpPr>
          <p:nvPr>
            <p:ph type="sldNum" sz="quarter" idx="12"/>
          </p:nvPr>
        </p:nvSpPr>
        <p:spPr>
          <a:xfrm>
            <a:off x="-100141" y="6419967"/>
            <a:ext cx="333820" cy="365125"/>
          </a:xfrm>
        </p:spPr>
        <p:txBody>
          <a:bodyPr/>
          <a:lstStyle>
            <a:lvl1pPr>
              <a:defRPr b="0" i="0">
                <a:solidFill>
                  <a:schemeClr val="bg1"/>
                </a:solidFill>
                <a:latin typeface="Work Sans" charset="0"/>
                <a:ea typeface="Work Sans" charset="0"/>
                <a:cs typeface="Work Sans" charset="0"/>
              </a:defRPr>
            </a:lvl1pPr>
          </a:lstStyle>
          <a:p>
            <a:fld id="{C6499CEB-23C2-D148-9907-F227569FCD8E}" type="slidenum">
              <a:rPr lang="en-US" smtClean="0"/>
              <a:pPr/>
              <a:t>‹#›</a:t>
            </a:fld>
            <a:r>
              <a:rPr lang="en-US" dirty="0"/>
              <a:t>  </a:t>
            </a:r>
          </a:p>
        </p:txBody>
      </p:sp>
      <p:sp>
        <p:nvSpPr>
          <p:cNvPr id="5" name="Picture Placeholder 4"/>
          <p:cNvSpPr>
            <a:spLocks noGrp="1"/>
          </p:cNvSpPr>
          <p:nvPr>
            <p:ph type="pic" sz="quarter" idx="13"/>
          </p:nvPr>
        </p:nvSpPr>
        <p:spPr>
          <a:xfrm>
            <a:off x="4786846" y="191788"/>
            <a:ext cx="4189471" cy="6156088"/>
          </a:xfrm>
          <a:prstGeom prst="rect">
            <a:avLst/>
          </a:prstGeom>
        </p:spPr>
        <p:txBody>
          <a:bodyPr/>
          <a:lstStyle/>
          <a:p>
            <a:endParaRPr lang="en-US"/>
          </a:p>
        </p:txBody>
      </p:sp>
      <p:sp>
        <p:nvSpPr>
          <p:cNvPr id="13" name="Rectangle 12"/>
          <p:cNvSpPr/>
          <p:nvPr userDrawn="1"/>
        </p:nvSpPr>
        <p:spPr>
          <a:xfrm>
            <a:off x="0" y="-1"/>
            <a:ext cx="182879" cy="974663"/>
          </a:xfrm>
          <a:prstGeom prst="rect">
            <a:avLst/>
          </a:prstGeom>
          <a:solidFill>
            <a:srgbClr val="4D4D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Tree>
    <p:extLst>
      <p:ext uri="{BB962C8B-B14F-4D97-AF65-F5344CB8AC3E}">
        <p14:creationId xmlns:p14="http://schemas.microsoft.com/office/powerpoint/2010/main" val="233553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DD35AF-54D2-9642-9BF4-6951B33C42FA}"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210779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DD35AF-54D2-9642-9BF4-6951B33C42FA}"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83964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DD35AF-54D2-9642-9BF4-6951B33C42FA}"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14829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DD35AF-54D2-9642-9BF4-6951B33C42FA}" type="datetimeFigureOut">
              <a:rPr lang="en-US" smtClean="0"/>
              <a:t>11/6/19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1225117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DD35AF-54D2-9642-9BF4-6951B33C42FA}" type="datetimeFigureOut">
              <a:rPr lang="en-US" smtClean="0"/>
              <a:t>11/6/19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518650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D35AF-54D2-9642-9BF4-6951B33C42FA}" type="datetimeFigureOut">
              <a:rPr lang="en-US" smtClean="0"/>
              <a:t>11/6/19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348451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DD35AF-54D2-9642-9BF4-6951B33C42FA}"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3967026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DD35AF-54D2-9642-9BF4-6951B33C42FA}" type="datetimeFigureOut">
              <a:rPr lang="en-US" smtClean="0"/>
              <a:t>11/6/19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AA00FE-4EC3-BD4C-B53B-1472EFD7B78C}" type="slidenum">
              <a:rPr lang="en-US" smtClean="0"/>
              <a:t>‹#›</a:t>
            </a:fld>
            <a:endParaRPr lang="en-US"/>
          </a:p>
        </p:txBody>
      </p:sp>
    </p:spTree>
    <p:extLst>
      <p:ext uri="{BB962C8B-B14F-4D97-AF65-F5344CB8AC3E}">
        <p14:creationId xmlns:p14="http://schemas.microsoft.com/office/powerpoint/2010/main" val="156480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D35AF-54D2-9642-9BF4-6951B33C42FA}" type="datetimeFigureOut">
              <a:rPr lang="en-US" smtClean="0"/>
              <a:t>11/6/19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A00FE-4EC3-BD4C-B53B-1472EFD7B78C}" type="slidenum">
              <a:rPr lang="en-US" smtClean="0"/>
              <a:t>‹#›</a:t>
            </a:fld>
            <a:endParaRPr lang="en-US"/>
          </a:p>
        </p:txBody>
      </p:sp>
    </p:spTree>
    <p:extLst>
      <p:ext uri="{BB962C8B-B14F-4D97-AF65-F5344CB8AC3E}">
        <p14:creationId xmlns:p14="http://schemas.microsoft.com/office/powerpoint/2010/main" val="2414750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image" Target="../media/image61.png"/><Relationship Id="rId21" Type="http://schemas.openxmlformats.org/officeDocument/2006/relationships/image" Target="../media/image79.jpe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jpe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4" Type="http://schemas.openxmlformats.org/officeDocument/2006/relationships/image" Target="../media/image89.emf"/></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emf"/></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lescope.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986" y="-158769"/>
            <a:ext cx="10985627" cy="7250514"/>
          </a:xfrm>
          <a:prstGeom prst="rect">
            <a:avLst/>
          </a:prstGeom>
        </p:spPr>
      </p:pic>
      <p:sp>
        <p:nvSpPr>
          <p:cNvPr id="2" name="Title 1"/>
          <p:cNvSpPr>
            <a:spLocks noGrp="1"/>
          </p:cNvSpPr>
          <p:nvPr>
            <p:ph type="ctrTitle"/>
          </p:nvPr>
        </p:nvSpPr>
        <p:spPr>
          <a:xfrm>
            <a:off x="0" y="980091"/>
            <a:ext cx="8951948" cy="3440026"/>
          </a:xfrm>
          <a:noFill/>
        </p:spPr>
        <p:txBody>
          <a:bodyPr>
            <a:normAutofit/>
          </a:bodyPr>
          <a:lstStyle/>
          <a:p>
            <a:r>
              <a:rPr lang="en-US" sz="8000" b="1" dirty="0">
                <a:solidFill>
                  <a:schemeClr val="bg1"/>
                </a:solidFill>
                <a:effectLst>
                  <a:outerShdw blurRad="50800" dist="38100" dir="2700000" algn="tl" rotWithShape="0">
                    <a:prstClr val="black">
                      <a:alpha val="40000"/>
                    </a:prstClr>
                  </a:outerShdw>
                </a:effectLst>
                <a:latin typeface="Hoefler Text"/>
              </a:rPr>
              <a:t>Growing </a:t>
            </a:r>
            <a:br>
              <a:rPr lang="en-US" sz="8000" b="1" dirty="0">
                <a:solidFill>
                  <a:schemeClr val="bg1"/>
                </a:solidFill>
                <a:effectLst>
                  <a:outerShdw blurRad="50800" dist="38100" dir="2700000" algn="tl" rotWithShape="0">
                    <a:prstClr val="black">
                      <a:alpha val="40000"/>
                    </a:prstClr>
                  </a:outerShdw>
                </a:effectLst>
                <a:latin typeface="Hoefler Text"/>
              </a:rPr>
            </a:br>
            <a:r>
              <a:rPr lang="en-US" sz="8000" b="1" dirty="0">
                <a:solidFill>
                  <a:schemeClr val="bg1"/>
                </a:solidFill>
                <a:effectLst>
                  <a:outerShdw blurRad="50800" dist="38100" dir="2700000" algn="tl" rotWithShape="0">
                    <a:prstClr val="black">
                      <a:alpha val="40000"/>
                    </a:prstClr>
                  </a:outerShdw>
                </a:effectLst>
                <a:latin typeface="Hoefler Text"/>
              </a:rPr>
              <a:t>Key Accounts</a:t>
            </a:r>
            <a:endParaRPr lang="en-US"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4045115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S.</a:t>
            </a:r>
            <a:r>
              <a:rPr lang="en-US" sz="4800" b="1" dirty="0">
                <a:solidFill>
                  <a:srgbClr val="FF0000"/>
                </a:solidFill>
                <a:effectLst>
                  <a:outerShdw blurRad="50800" dist="38100" dir="2700000" algn="tl" rotWithShape="0">
                    <a:prstClr val="black">
                      <a:alpha val="40000"/>
                    </a:prstClr>
                  </a:outerShdw>
                </a:effectLst>
                <a:latin typeface="Avenir Book"/>
                <a:cs typeface="Avenir Book"/>
              </a:rPr>
              <a:t>P.</a:t>
            </a:r>
            <a:r>
              <a:rPr lang="en-US" sz="4800" b="1" dirty="0">
                <a:solidFill>
                  <a:srgbClr val="636463"/>
                </a:solidFill>
                <a:effectLst>
                  <a:outerShdw blurRad="50800" dist="38100" dir="2700000" algn="tl" rotWithShape="0">
                    <a:prstClr val="black">
                      <a:alpha val="40000"/>
                    </a:prstClr>
                  </a:outerShdw>
                </a:effectLst>
                <a:latin typeface="Avenir Book"/>
                <a:cs typeface="Avenir Book"/>
              </a:rPr>
              <a:t>I.N. Selling</a:t>
            </a:r>
            <a:endParaRPr lang="en-US" sz="2800" dirty="0">
              <a:latin typeface="Avenir Book"/>
              <a:cs typeface="Avenir Book"/>
            </a:endParaRPr>
          </a:p>
        </p:txBody>
      </p:sp>
      <p:sp>
        <p:nvSpPr>
          <p:cNvPr id="2" name="Rectangle 1">
            <a:extLst>
              <a:ext uri="{FF2B5EF4-FFF2-40B4-BE49-F238E27FC236}">
                <a16:creationId xmlns:a16="http://schemas.microsoft.com/office/drawing/2014/main" id="{0677B06B-131E-D845-913C-CCFA645299D5}"/>
              </a:ext>
            </a:extLst>
          </p:cNvPr>
          <p:cNvSpPr/>
          <p:nvPr/>
        </p:nvSpPr>
        <p:spPr>
          <a:xfrm>
            <a:off x="727022" y="1720840"/>
            <a:ext cx="7644984" cy="954107"/>
          </a:xfrm>
          <a:prstGeom prst="rect">
            <a:avLst/>
          </a:prstGeom>
        </p:spPr>
        <p:txBody>
          <a:bodyPr wrap="square">
            <a:spAutoFit/>
          </a:bodyPr>
          <a:lstStyle/>
          <a:p>
            <a:r>
              <a:rPr lang="en-US" sz="2800" b="1" dirty="0">
                <a:latin typeface="Cambria" panose="02040503050406030204" pitchFamily="18" charset="0"/>
                <a:ea typeface="MS Mincho" panose="02020609040205080304" pitchFamily="49" charset="-128"/>
                <a:cs typeface="Arial" panose="020B0604020202020204" pitchFamily="34" charset="0"/>
              </a:rPr>
              <a:t>Problem Questions:</a:t>
            </a:r>
            <a:r>
              <a:rPr lang="en-US" sz="2800" dirty="0">
                <a:latin typeface="Cambria" panose="02040503050406030204" pitchFamily="18" charset="0"/>
                <a:ea typeface="MS Mincho" panose="02020609040205080304" pitchFamily="49" charset="-128"/>
                <a:cs typeface="Arial" panose="020B0604020202020204" pitchFamily="34" charset="0"/>
              </a:rPr>
              <a:t> The purpose of problem questions are to uncover Implied Needs. </a:t>
            </a:r>
          </a:p>
        </p:txBody>
      </p:sp>
      <p:sp>
        <p:nvSpPr>
          <p:cNvPr id="6" name="TextBox 5">
            <a:extLst>
              <a:ext uri="{FF2B5EF4-FFF2-40B4-BE49-F238E27FC236}">
                <a16:creationId xmlns:a16="http://schemas.microsoft.com/office/drawing/2014/main" id="{7784340E-67CA-A943-A9F7-A5E654F82B03}"/>
              </a:ext>
            </a:extLst>
          </p:cNvPr>
          <p:cNvSpPr txBox="1"/>
          <p:nvPr/>
        </p:nvSpPr>
        <p:spPr>
          <a:xfrm>
            <a:off x="727023" y="3224227"/>
            <a:ext cx="3904938" cy="2523768"/>
          </a:xfrm>
          <a:prstGeom prst="rect">
            <a:avLst/>
          </a:prstGeom>
          <a:noFill/>
        </p:spPr>
        <p:txBody>
          <a:bodyPr wrap="square" rtlCol="0">
            <a:spAutoFit/>
          </a:bodyPr>
          <a:lstStyle/>
          <a:p>
            <a:r>
              <a:rPr lang="en-US" sz="2800" b="1" dirty="0">
                <a:latin typeface="Cambria" panose="02040503050406030204" pitchFamily="18" charset="0"/>
              </a:rPr>
              <a:t>Implied Need</a:t>
            </a:r>
          </a:p>
          <a:p>
            <a:pPr marL="285750" indent="-285750">
              <a:buFont typeface="Arial" panose="020B0604020202020204" pitchFamily="34" charset="0"/>
              <a:buChar char="•"/>
            </a:pPr>
            <a:r>
              <a:rPr lang="en-US" sz="2800" dirty="0">
                <a:latin typeface="Cambria" panose="02040503050406030204" pitchFamily="18" charset="0"/>
              </a:rPr>
              <a:t>Statements made by the customer of problems, difficulties and dissatisfaction</a:t>
            </a:r>
          </a:p>
          <a:p>
            <a:endParaRPr lang="en-US" dirty="0"/>
          </a:p>
        </p:txBody>
      </p:sp>
      <p:pic>
        <p:nvPicPr>
          <p:cNvPr id="4" name="Picture 3">
            <a:extLst>
              <a:ext uri="{FF2B5EF4-FFF2-40B4-BE49-F238E27FC236}">
                <a16:creationId xmlns:a16="http://schemas.microsoft.com/office/drawing/2014/main" id="{48F9E1D8-8D7A-A240-A899-5E13FDB4CA59}"/>
              </a:ext>
            </a:extLst>
          </p:cNvPr>
          <p:cNvPicPr>
            <a:picLocks noChangeAspect="1"/>
          </p:cNvPicPr>
          <p:nvPr/>
        </p:nvPicPr>
        <p:blipFill>
          <a:blip r:embed="rId3"/>
          <a:stretch>
            <a:fillRect/>
          </a:stretch>
        </p:blipFill>
        <p:spPr>
          <a:xfrm>
            <a:off x="5369706" y="3080568"/>
            <a:ext cx="2432570" cy="2888677"/>
          </a:xfrm>
          <a:prstGeom prst="rect">
            <a:avLst/>
          </a:prstGeom>
        </p:spPr>
      </p:pic>
      <p:sp>
        <p:nvSpPr>
          <p:cNvPr id="8" name="TextBox 7">
            <a:extLst>
              <a:ext uri="{FF2B5EF4-FFF2-40B4-BE49-F238E27FC236}">
                <a16:creationId xmlns:a16="http://schemas.microsoft.com/office/drawing/2014/main" id="{23EDA86A-7860-8343-8E7E-C7AD5C4FC064}"/>
              </a:ext>
            </a:extLst>
          </p:cNvPr>
          <p:cNvSpPr txBox="1"/>
          <p:nvPr/>
        </p:nvSpPr>
        <p:spPr>
          <a:xfrm>
            <a:off x="4027982" y="5969245"/>
            <a:ext cx="5116018" cy="800219"/>
          </a:xfrm>
          <a:prstGeom prst="rect">
            <a:avLst/>
          </a:prstGeom>
          <a:noFill/>
        </p:spPr>
        <p:txBody>
          <a:bodyPr wrap="square" rtlCol="0">
            <a:spAutoFit/>
          </a:bodyPr>
          <a:lstStyle/>
          <a:p>
            <a:r>
              <a:rPr lang="en-US" sz="2800" b="1" dirty="0">
                <a:latin typeface="Cambria" panose="02040503050406030204" pitchFamily="18" charset="0"/>
              </a:rPr>
              <a:t>Stopping here = Wimpy Sales</a:t>
            </a:r>
            <a:endParaRPr lang="en-US" sz="2800" dirty="0">
              <a:latin typeface="Cambria" panose="02040503050406030204" pitchFamily="18" charset="0"/>
            </a:endParaRPr>
          </a:p>
          <a:p>
            <a:endParaRPr lang="en-US" dirty="0"/>
          </a:p>
        </p:txBody>
      </p:sp>
    </p:spTree>
    <p:extLst>
      <p:ext uri="{BB962C8B-B14F-4D97-AF65-F5344CB8AC3E}">
        <p14:creationId xmlns:p14="http://schemas.microsoft.com/office/powerpoint/2010/main" val="327062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S.P.</a:t>
            </a:r>
            <a:r>
              <a:rPr lang="en-US" sz="4800" b="1" dirty="0">
                <a:solidFill>
                  <a:srgbClr val="FF0000"/>
                </a:solidFill>
                <a:effectLst>
                  <a:outerShdw blurRad="50800" dist="38100" dir="2700000" algn="tl" rotWithShape="0">
                    <a:prstClr val="black">
                      <a:alpha val="40000"/>
                    </a:prstClr>
                  </a:outerShdw>
                </a:effectLst>
                <a:latin typeface="Avenir Book"/>
                <a:cs typeface="Avenir Book"/>
              </a:rPr>
              <a:t>I.</a:t>
            </a:r>
            <a:r>
              <a:rPr lang="en-US" sz="4800" b="1" dirty="0">
                <a:solidFill>
                  <a:srgbClr val="636463"/>
                </a:solidFill>
                <a:effectLst>
                  <a:outerShdw blurRad="50800" dist="38100" dir="2700000" algn="tl" rotWithShape="0">
                    <a:prstClr val="black">
                      <a:alpha val="40000"/>
                    </a:prstClr>
                  </a:outerShdw>
                </a:effectLst>
                <a:latin typeface="Avenir Book"/>
                <a:cs typeface="Avenir Book"/>
              </a:rPr>
              <a:t>N. Selling</a:t>
            </a:r>
            <a:endParaRPr lang="en-US" sz="2800" dirty="0">
              <a:latin typeface="Avenir Book"/>
              <a:cs typeface="Avenir Book"/>
            </a:endParaRPr>
          </a:p>
        </p:txBody>
      </p:sp>
      <p:sp>
        <p:nvSpPr>
          <p:cNvPr id="2" name="Rectangle 1">
            <a:extLst>
              <a:ext uri="{FF2B5EF4-FFF2-40B4-BE49-F238E27FC236}">
                <a16:creationId xmlns:a16="http://schemas.microsoft.com/office/drawing/2014/main" id="{0677B06B-131E-D845-913C-CCFA645299D5}"/>
              </a:ext>
            </a:extLst>
          </p:cNvPr>
          <p:cNvSpPr/>
          <p:nvPr/>
        </p:nvSpPr>
        <p:spPr>
          <a:xfrm>
            <a:off x="727022" y="1720840"/>
            <a:ext cx="7644984" cy="1815882"/>
          </a:xfrm>
          <a:prstGeom prst="rect">
            <a:avLst/>
          </a:prstGeom>
        </p:spPr>
        <p:txBody>
          <a:bodyPr wrap="square">
            <a:spAutoFit/>
          </a:bodyPr>
          <a:lstStyle/>
          <a:p>
            <a:r>
              <a:rPr lang="en-US" sz="2800" b="1" dirty="0">
                <a:latin typeface="Cambria" panose="02040503050406030204" pitchFamily="18" charset="0"/>
                <a:ea typeface="MS Mincho" panose="02020609040205080304" pitchFamily="49" charset="-128"/>
                <a:cs typeface="Arial" panose="020B0604020202020204" pitchFamily="34" charset="0"/>
              </a:rPr>
              <a:t>Implication Questions:</a:t>
            </a:r>
            <a:r>
              <a:rPr lang="en-US" sz="2800" dirty="0">
                <a:latin typeface="Cambria" panose="02040503050406030204" pitchFamily="18" charset="0"/>
                <a:ea typeface="MS Mincho" panose="02020609040205080304" pitchFamily="49" charset="-128"/>
                <a:cs typeface="Arial" panose="020B0604020202020204" pitchFamily="34" charset="0"/>
              </a:rPr>
              <a:t> Questions that uncover the effects, consequences or implications of the customer’s problems. Converts Implied need into Explicit Need.</a:t>
            </a:r>
          </a:p>
        </p:txBody>
      </p:sp>
      <p:sp>
        <p:nvSpPr>
          <p:cNvPr id="6" name="TextBox 5">
            <a:extLst>
              <a:ext uri="{FF2B5EF4-FFF2-40B4-BE49-F238E27FC236}">
                <a16:creationId xmlns:a16="http://schemas.microsoft.com/office/drawing/2014/main" id="{8E315490-4D9E-B44C-AFBE-B65D0155321B}"/>
              </a:ext>
            </a:extLst>
          </p:cNvPr>
          <p:cNvSpPr txBox="1"/>
          <p:nvPr/>
        </p:nvSpPr>
        <p:spPr>
          <a:xfrm>
            <a:off x="1626433" y="3793861"/>
            <a:ext cx="3485214" cy="2954655"/>
          </a:xfrm>
          <a:prstGeom prst="rect">
            <a:avLst/>
          </a:prstGeom>
          <a:noFill/>
        </p:spPr>
        <p:txBody>
          <a:bodyPr wrap="square" rtlCol="0">
            <a:spAutoFit/>
          </a:bodyPr>
          <a:lstStyle/>
          <a:p>
            <a:r>
              <a:rPr lang="en-US" sz="2800" b="1" dirty="0">
                <a:latin typeface="Cambria" panose="02040503050406030204" pitchFamily="18" charset="0"/>
              </a:rPr>
              <a:t>Explicit Need</a:t>
            </a:r>
          </a:p>
          <a:p>
            <a:pPr marL="285750" indent="-285750">
              <a:buFont typeface="Arial" panose="020B0604020202020204" pitchFamily="34" charset="0"/>
              <a:buChar char="•"/>
            </a:pPr>
            <a:r>
              <a:rPr lang="en-US" sz="2800" dirty="0">
                <a:latin typeface="Cambria" panose="02040503050406030204" pitchFamily="18" charset="0"/>
              </a:rPr>
              <a:t>The Customer says “I want” or ”I need”</a:t>
            </a:r>
          </a:p>
          <a:p>
            <a:endParaRPr lang="en-US" sz="2800" b="1" dirty="0">
              <a:solidFill>
                <a:srgbClr val="FF0000"/>
              </a:solidFill>
              <a:latin typeface="Cambria" panose="02040503050406030204" pitchFamily="18" charset="0"/>
            </a:endParaRPr>
          </a:p>
          <a:p>
            <a:pPr algn="ctr"/>
            <a:r>
              <a:rPr lang="en-US" sz="2800" b="1" dirty="0">
                <a:solidFill>
                  <a:srgbClr val="FF0000"/>
                </a:solidFill>
                <a:latin typeface="Cambria" panose="02040503050406030204" pitchFamily="18" charset="0"/>
              </a:rPr>
              <a:t>MAKE THEM SAY SAY IT.</a:t>
            </a:r>
          </a:p>
          <a:p>
            <a:endParaRPr lang="en-US" dirty="0"/>
          </a:p>
        </p:txBody>
      </p:sp>
      <p:pic>
        <p:nvPicPr>
          <p:cNvPr id="4" name="Picture 3">
            <a:extLst>
              <a:ext uri="{FF2B5EF4-FFF2-40B4-BE49-F238E27FC236}">
                <a16:creationId xmlns:a16="http://schemas.microsoft.com/office/drawing/2014/main" id="{BB811C98-CBDC-6943-BF1A-0B5B1EA729AE}"/>
              </a:ext>
            </a:extLst>
          </p:cNvPr>
          <p:cNvPicPr>
            <a:picLocks noChangeAspect="1"/>
          </p:cNvPicPr>
          <p:nvPr/>
        </p:nvPicPr>
        <p:blipFill>
          <a:blip r:embed="rId3"/>
          <a:stretch>
            <a:fillRect/>
          </a:stretch>
        </p:blipFill>
        <p:spPr>
          <a:xfrm>
            <a:off x="5258842" y="3793861"/>
            <a:ext cx="2602167" cy="2414285"/>
          </a:xfrm>
          <a:prstGeom prst="rect">
            <a:avLst/>
          </a:prstGeom>
        </p:spPr>
      </p:pic>
    </p:spTree>
    <p:extLst>
      <p:ext uri="{BB962C8B-B14F-4D97-AF65-F5344CB8AC3E}">
        <p14:creationId xmlns:p14="http://schemas.microsoft.com/office/powerpoint/2010/main" val="25067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S.P.I.</a:t>
            </a:r>
            <a:r>
              <a:rPr lang="en-US" sz="4800" b="1" dirty="0">
                <a:solidFill>
                  <a:srgbClr val="FF0000"/>
                </a:solidFill>
                <a:effectLst>
                  <a:outerShdw blurRad="50800" dist="38100" dir="2700000" algn="tl" rotWithShape="0">
                    <a:prstClr val="black">
                      <a:alpha val="40000"/>
                    </a:prstClr>
                  </a:outerShdw>
                </a:effectLst>
                <a:latin typeface="Avenir Book"/>
                <a:cs typeface="Avenir Book"/>
              </a:rPr>
              <a:t>N. </a:t>
            </a:r>
            <a:r>
              <a:rPr lang="en-US" sz="4800" b="1" dirty="0">
                <a:solidFill>
                  <a:srgbClr val="636463"/>
                </a:solidFill>
                <a:effectLst>
                  <a:outerShdw blurRad="50800" dist="38100" dir="2700000" algn="tl" rotWithShape="0">
                    <a:prstClr val="black">
                      <a:alpha val="40000"/>
                    </a:prstClr>
                  </a:outerShdw>
                </a:effectLst>
                <a:latin typeface="Avenir Book"/>
                <a:cs typeface="Avenir Book"/>
              </a:rPr>
              <a:t>Selling</a:t>
            </a:r>
            <a:endParaRPr lang="en-US" sz="2800" dirty="0">
              <a:latin typeface="Avenir Book"/>
              <a:cs typeface="Avenir Book"/>
            </a:endParaRPr>
          </a:p>
        </p:txBody>
      </p:sp>
      <p:sp>
        <p:nvSpPr>
          <p:cNvPr id="2" name="Rectangle 1">
            <a:extLst>
              <a:ext uri="{FF2B5EF4-FFF2-40B4-BE49-F238E27FC236}">
                <a16:creationId xmlns:a16="http://schemas.microsoft.com/office/drawing/2014/main" id="{0677B06B-131E-D845-913C-CCFA645299D5}"/>
              </a:ext>
            </a:extLst>
          </p:cNvPr>
          <p:cNvSpPr/>
          <p:nvPr/>
        </p:nvSpPr>
        <p:spPr>
          <a:xfrm>
            <a:off x="727022" y="1720840"/>
            <a:ext cx="7644984" cy="1815882"/>
          </a:xfrm>
          <a:prstGeom prst="rect">
            <a:avLst/>
          </a:prstGeom>
        </p:spPr>
        <p:txBody>
          <a:bodyPr wrap="square">
            <a:spAutoFit/>
          </a:bodyPr>
          <a:lstStyle/>
          <a:p>
            <a:r>
              <a:rPr lang="en-US" sz="2800" b="1" dirty="0">
                <a:latin typeface="Cambria" panose="02040503050406030204" pitchFamily="18" charset="0"/>
                <a:ea typeface="MS Mincho" panose="02020609040205080304" pitchFamily="49" charset="-128"/>
                <a:cs typeface="Arial" panose="020B0604020202020204" pitchFamily="34" charset="0"/>
              </a:rPr>
              <a:t>Needs/Payoff Questions:</a:t>
            </a:r>
            <a:r>
              <a:rPr lang="en-US" sz="2800" dirty="0">
                <a:latin typeface="Cambria" panose="02040503050406030204" pitchFamily="18" charset="0"/>
                <a:ea typeface="MS Mincho" panose="02020609040205080304" pitchFamily="49" charset="-128"/>
                <a:cs typeface="Arial" panose="020B0604020202020204" pitchFamily="34" charset="0"/>
              </a:rPr>
              <a:t> These questions focus attention on the solution rather than the problem and they get the customer telling you the benefits.</a:t>
            </a:r>
          </a:p>
        </p:txBody>
      </p:sp>
      <p:pic>
        <p:nvPicPr>
          <p:cNvPr id="4" name="Picture 3">
            <a:extLst>
              <a:ext uri="{FF2B5EF4-FFF2-40B4-BE49-F238E27FC236}">
                <a16:creationId xmlns:a16="http://schemas.microsoft.com/office/drawing/2014/main" id="{383D7383-D281-0249-BC9D-0592F23C000F}"/>
              </a:ext>
            </a:extLst>
          </p:cNvPr>
          <p:cNvPicPr>
            <a:picLocks noChangeAspect="1"/>
          </p:cNvPicPr>
          <p:nvPr/>
        </p:nvPicPr>
        <p:blipFill>
          <a:blip r:embed="rId3"/>
          <a:stretch>
            <a:fillRect/>
          </a:stretch>
        </p:blipFill>
        <p:spPr>
          <a:xfrm>
            <a:off x="4866806" y="4016261"/>
            <a:ext cx="3505200" cy="2362200"/>
          </a:xfrm>
          <a:prstGeom prst="rect">
            <a:avLst/>
          </a:prstGeom>
        </p:spPr>
      </p:pic>
      <p:sp>
        <p:nvSpPr>
          <p:cNvPr id="7" name="TextBox 6">
            <a:extLst>
              <a:ext uri="{FF2B5EF4-FFF2-40B4-BE49-F238E27FC236}">
                <a16:creationId xmlns:a16="http://schemas.microsoft.com/office/drawing/2014/main" id="{334FACCC-98B0-E942-8C5E-B69878F47F92}"/>
              </a:ext>
            </a:extLst>
          </p:cNvPr>
          <p:cNvSpPr txBox="1"/>
          <p:nvPr/>
        </p:nvSpPr>
        <p:spPr>
          <a:xfrm>
            <a:off x="1064300" y="4086002"/>
            <a:ext cx="3485214" cy="2092881"/>
          </a:xfrm>
          <a:prstGeom prst="rect">
            <a:avLst/>
          </a:prstGeom>
          <a:noFill/>
        </p:spPr>
        <p:txBody>
          <a:bodyPr wrap="square" rtlCol="0">
            <a:spAutoFit/>
          </a:bodyPr>
          <a:lstStyle/>
          <a:p>
            <a:pPr algn="ctr"/>
            <a:r>
              <a:rPr lang="en-US" sz="2800" b="1" dirty="0">
                <a:latin typeface="Cambria" panose="02040503050406030204" pitchFamily="18" charset="0"/>
              </a:rPr>
              <a:t>Turns </a:t>
            </a:r>
            <a:r>
              <a:rPr lang="en-US" sz="2800" b="1" dirty="0">
                <a:solidFill>
                  <a:srgbClr val="FF0000"/>
                </a:solidFill>
                <a:latin typeface="Cambria" panose="02040503050406030204" pitchFamily="18" charset="0"/>
              </a:rPr>
              <a:t>Continuations</a:t>
            </a:r>
            <a:r>
              <a:rPr lang="en-US" sz="2800" b="1" dirty="0">
                <a:latin typeface="Cambria" panose="02040503050406030204" pitchFamily="18" charset="0"/>
              </a:rPr>
              <a:t> </a:t>
            </a:r>
          </a:p>
          <a:p>
            <a:pPr algn="ctr"/>
            <a:r>
              <a:rPr lang="en-US" sz="2800" b="1" dirty="0">
                <a:latin typeface="Cambria" panose="02040503050406030204" pitchFamily="18" charset="0"/>
              </a:rPr>
              <a:t>into </a:t>
            </a:r>
          </a:p>
          <a:p>
            <a:pPr algn="ctr"/>
            <a:r>
              <a:rPr lang="en-US" sz="2800" b="1" dirty="0">
                <a:solidFill>
                  <a:srgbClr val="00B050"/>
                </a:solidFill>
                <a:latin typeface="Cambria" panose="02040503050406030204" pitchFamily="18" charset="0"/>
              </a:rPr>
              <a:t>Advancements</a:t>
            </a:r>
          </a:p>
          <a:p>
            <a:endParaRPr lang="en-US" dirty="0"/>
          </a:p>
        </p:txBody>
      </p:sp>
    </p:spTree>
    <p:extLst>
      <p:ext uri="{BB962C8B-B14F-4D97-AF65-F5344CB8AC3E}">
        <p14:creationId xmlns:p14="http://schemas.microsoft.com/office/powerpoint/2010/main" val="2454412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719"/>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1569660"/>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Major Accounts want this the most…</a:t>
            </a:r>
          </a:p>
        </p:txBody>
      </p:sp>
      <p:pic>
        <p:nvPicPr>
          <p:cNvPr id="6" name="Picture 5">
            <a:extLst>
              <a:ext uri="{FF2B5EF4-FFF2-40B4-BE49-F238E27FC236}">
                <a16:creationId xmlns:a16="http://schemas.microsoft.com/office/drawing/2014/main" id="{C095DE7A-6EE3-6342-B3AB-1A7C3AEA328E}"/>
              </a:ext>
            </a:extLst>
          </p:cNvPr>
          <p:cNvPicPr>
            <a:picLocks noChangeAspect="1"/>
          </p:cNvPicPr>
          <p:nvPr/>
        </p:nvPicPr>
        <p:blipFill>
          <a:blip r:embed="rId3"/>
          <a:stretch>
            <a:fillRect/>
          </a:stretch>
        </p:blipFill>
        <p:spPr>
          <a:xfrm>
            <a:off x="1268959" y="2010268"/>
            <a:ext cx="7200484" cy="4515221"/>
          </a:xfrm>
          <a:prstGeom prst="rect">
            <a:avLst/>
          </a:prstGeom>
        </p:spPr>
      </p:pic>
    </p:spTree>
    <p:extLst>
      <p:ext uri="{BB962C8B-B14F-4D97-AF65-F5344CB8AC3E}">
        <p14:creationId xmlns:p14="http://schemas.microsoft.com/office/powerpoint/2010/main" val="48714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921" y="1138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8" name="Picture 7">
            <a:extLst>
              <a:ext uri="{FF2B5EF4-FFF2-40B4-BE49-F238E27FC236}">
                <a16:creationId xmlns:a16="http://schemas.microsoft.com/office/drawing/2014/main" id="{6424DE72-F63F-374C-BC8B-14E38A0DF684}"/>
              </a:ext>
            </a:extLst>
          </p:cNvPr>
          <p:cNvPicPr>
            <a:picLocks noChangeAspect="1"/>
          </p:cNvPicPr>
          <p:nvPr/>
        </p:nvPicPr>
        <p:blipFill>
          <a:blip r:embed="rId3"/>
          <a:stretch>
            <a:fillRect/>
          </a:stretch>
        </p:blipFill>
        <p:spPr>
          <a:xfrm>
            <a:off x="2748309" y="572149"/>
            <a:ext cx="4269806" cy="5525630"/>
          </a:xfrm>
          <a:prstGeom prst="rect">
            <a:avLst/>
          </a:prstGeom>
          <a:ln>
            <a:solidFill>
              <a:srgbClr val="636463"/>
            </a:solidFill>
          </a:ln>
        </p:spPr>
      </p:pic>
    </p:spTree>
    <p:extLst>
      <p:ext uri="{BB962C8B-B14F-4D97-AF65-F5344CB8AC3E}">
        <p14:creationId xmlns:p14="http://schemas.microsoft.com/office/powerpoint/2010/main" val="254878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5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1569660"/>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What Sales Winners Do Differently</a:t>
            </a:r>
            <a:r>
              <a:rPr lang="en-US" sz="2800" dirty="0">
                <a:latin typeface="Avenir Book"/>
                <a:cs typeface="Avenir Book"/>
              </a:rPr>
              <a:t> </a:t>
            </a:r>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4" name="Picture 3">
            <a:extLst>
              <a:ext uri="{FF2B5EF4-FFF2-40B4-BE49-F238E27FC236}">
                <a16:creationId xmlns:a16="http://schemas.microsoft.com/office/drawing/2014/main" id="{BD3D7E0D-BBC2-1043-A2BB-7BC0CC278019}"/>
              </a:ext>
            </a:extLst>
          </p:cNvPr>
          <p:cNvPicPr>
            <a:picLocks noChangeAspect="1"/>
          </p:cNvPicPr>
          <p:nvPr/>
        </p:nvPicPr>
        <p:blipFill>
          <a:blip r:embed="rId3"/>
          <a:stretch>
            <a:fillRect/>
          </a:stretch>
        </p:blipFill>
        <p:spPr>
          <a:xfrm>
            <a:off x="2279650" y="1910223"/>
            <a:ext cx="4584700" cy="4013200"/>
          </a:xfrm>
          <a:prstGeom prst="rect">
            <a:avLst/>
          </a:prstGeom>
        </p:spPr>
      </p:pic>
    </p:spTree>
    <p:extLst>
      <p:ext uri="{BB962C8B-B14F-4D97-AF65-F5344CB8AC3E}">
        <p14:creationId xmlns:p14="http://schemas.microsoft.com/office/powerpoint/2010/main" val="18144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1569660"/>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What Sales Winners Do Differently</a:t>
            </a:r>
            <a:r>
              <a:rPr lang="en-US" sz="2800" dirty="0">
                <a:latin typeface="Avenir Book"/>
                <a:cs typeface="Avenir Book"/>
              </a:rPr>
              <a:t> </a:t>
            </a:r>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6" name="Picture 5">
            <a:extLst>
              <a:ext uri="{FF2B5EF4-FFF2-40B4-BE49-F238E27FC236}">
                <a16:creationId xmlns:a16="http://schemas.microsoft.com/office/drawing/2014/main" id="{609DA310-6B8F-794A-B573-6F8346E7F5F8}"/>
              </a:ext>
            </a:extLst>
          </p:cNvPr>
          <p:cNvPicPr>
            <a:picLocks noChangeAspect="1"/>
          </p:cNvPicPr>
          <p:nvPr/>
        </p:nvPicPr>
        <p:blipFill>
          <a:blip r:embed="rId3"/>
          <a:stretch>
            <a:fillRect/>
          </a:stretch>
        </p:blipFill>
        <p:spPr>
          <a:xfrm>
            <a:off x="2292350" y="2035296"/>
            <a:ext cx="4559300" cy="4051300"/>
          </a:xfrm>
          <a:prstGeom prst="rect">
            <a:avLst/>
          </a:prstGeom>
        </p:spPr>
      </p:pic>
    </p:spTree>
    <p:extLst>
      <p:ext uri="{BB962C8B-B14F-4D97-AF65-F5344CB8AC3E}">
        <p14:creationId xmlns:p14="http://schemas.microsoft.com/office/powerpoint/2010/main" val="3355316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921" y="1138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1569660"/>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What Sales Winners Do Differently</a:t>
            </a:r>
            <a:r>
              <a:rPr lang="en-US" sz="2800" dirty="0">
                <a:latin typeface="Avenir Book"/>
                <a:cs typeface="Avenir Book"/>
              </a:rPr>
              <a:t> </a:t>
            </a:r>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6" name="Picture 5">
            <a:extLst>
              <a:ext uri="{FF2B5EF4-FFF2-40B4-BE49-F238E27FC236}">
                <a16:creationId xmlns:a16="http://schemas.microsoft.com/office/drawing/2014/main" id="{702BCFEB-9BC3-EA4D-89D7-2C8F7E824F13}"/>
              </a:ext>
            </a:extLst>
          </p:cNvPr>
          <p:cNvPicPr>
            <a:picLocks noChangeAspect="1"/>
          </p:cNvPicPr>
          <p:nvPr/>
        </p:nvPicPr>
        <p:blipFill>
          <a:blip r:embed="rId3"/>
          <a:stretch>
            <a:fillRect/>
          </a:stretch>
        </p:blipFill>
        <p:spPr>
          <a:xfrm>
            <a:off x="2438400" y="1910223"/>
            <a:ext cx="4267200" cy="4076700"/>
          </a:xfrm>
          <a:prstGeom prst="rect">
            <a:avLst/>
          </a:prstGeom>
        </p:spPr>
      </p:pic>
    </p:spTree>
    <p:extLst>
      <p:ext uri="{BB962C8B-B14F-4D97-AF65-F5344CB8AC3E}">
        <p14:creationId xmlns:p14="http://schemas.microsoft.com/office/powerpoint/2010/main" val="124570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 y="108444"/>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4" name="Picture 3">
            <a:extLst>
              <a:ext uri="{FF2B5EF4-FFF2-40B4-BE49-F238E27FC236}">
                <a16:creationId xmlns:a16="http://schemas.microsoft.com/office/drawing/2014/main" id="{B579DE8D-4BF1-1148-9C42-CF5A945F3E85}"/>
              </a:ext>
            </a:extLst>
          </p:cNvPr>
          <p:cNvPicPr>
            <a:picLocks noChangeAspect="1"/>
          </p:cNvPicPr>
          <p:nvPr/>
        </p:nvPicPr>
        <p:blipFill>
          <a:blip r:embed="rId3"/>
          <a:stretch>
            <a:fillRect/>
          </a:stretch>
        </p:blipFill>
        <p:spPr>
          <a:xfrm>
            <a:off x="1772840" y="511641"/>
            <a:ext cx="6037660" cy="5520146"/>
          </a:xfrm>
          <a:prstGeom prst="rect">
            <a:avLst/>
          </a:prstGeom>
        </p:spPr>
      </p:pic>
    </p:spTree>
    <p:extLst>
      <p:ext uri="{BB962C8B-B14F-4D97-AF65-F5344CB8AC3E}">
        <p14:creationId xmlns:p14="http://schemas.microsoft.com/office/powerpoint/2010/main" val="158465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439" y="37007"/>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6" name="Picture 5">
            <a:extLst>
              <a:ext uri="{FF2B5EF4-FFF2-40B4-BE49-F238E27FC236}">
                <a16:creationId xmlns:a16="http://schemas.microsoft.com/office/drawing/2014/main" id="{ADAC8AAA-AD30-6249-A798-975006FB7192}"/>
              </a:ext>
            </a:extLst>
          </p:cNvPr>
          <p:cNvPicPr>
            <a:picLocks noChangeAspect="1"/>
          </p:cNvPicPr>
          <p:nvPr/>
        </p:nvPicPr>
        <p:blipFill>
          <a:blip r:embed="rId3"/>
          <a:stretch>
            <a:fillRect/>
          </a:stretch>
        </p:blipFill>
        <p:spPr>
          <a:xfrm>
            <a:off x="525593" y="560008"/>
            <a:ext cx="8183692" cy="5651661"/>
          </a:xfrm>
          <a:prstGeom prst="rect">
            <a:avLst/>
          </a:prstGeom>
        </p:spPr>
      </p:pic>
    </p:spTree>
    <p:extLst>
      <p:ext uri="{BB962C8B-B14F-4D97-AF65-F5344CB8AC3E}">
        <p14:creationId xmlns:p14="http://schemas.microsoft.com/office/powerpoint/2010/main" val="37034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3F73DA-D01D-D447-986D-722153FD3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29" y="327714"/>
            <a:ext cx="3202586" cy="1168058"/>
          </a:xfrm>
          <a:prstGeom prst="rect">
            <a:avLst/>
          </a:prstGeom>
        </p:spPr>
      </p:pic>
      <p:pic>
        <p:nvPicPr>
          <p:cNvPr id="13" name="Picture 12">
            <a:extLst>
              <a:ext uri="{FF2B5EF4-FFF2-40B4-BE49-F238E27FC236}">
                <a16:creationId xmlns:a16="http://schemas.microsoft.com/office/drawing/2014/main" id="{24D4A3B2-192E-A740-9E0F-99CC694BA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66" y="3141473"/>
            <a:ext cx="2847340" cy="1267362"/>
          </a:xfrm>
          <a:prstGeom prst="rect">
            <a:avLst/>
          </a:prstGeom>
        </p:spPr>
      </p:pic>
      <p:pic>
        <p:nvPicPr>
          <p:cNvPr id="14" name="Picture 13">
            <a:extLst>
              <a:ext uri="{FF2B5EF4-FFF2-40B4-BE49-F238E27FC236}">
                <a16:creationId xmlns:a16="http://schemas.microsoft.com/office/drawing/2014/main" id="{BCA3B957-AE6B-C442-8767-77172534A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0757" y="2375628"/>
            <a:ext cx="2848714" cy="905551"/>
          </a:xfrm>
          <a:prstGeom prst="rect">
            <a:avLst/>
          </a:prstGeom>
        </p:spPr>
      </p:pic>
      <p:pic>
        <p:nvPicPr>
          <p:cNvPr id="15" name="Picture 14">
            <a:extLst>
              <a:ext uri="{FF2B5EF4-FFF2-40B4-BE49-F238E27FC236}">
                <a16:creationId xmlns:a16="http://schemas.microsoft.com/office/drawing/2014/main" id="{61FBC65F-9E5E-D746-B85C-9648236459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5146" y="911743"/>
            <a:ext cx="3210458" cy="1107440"/>
          </a:xfrm>
          <a:prstGeom prst="rect">
            <a:avLst/>
          </a:prstGeom>
        </p:spPr>
      </p:pic>
      <p:pic>
        <p:nvPicPr>
          <p:cNvPr id="16" name="Picture 15">
            <a:extLst>
              <a:ext uri="{FF2B5EF4-FFF2-40B4-BE49-F238E27FC236}">
                <a16:creationId xmlns:a16="http://schemas.microsoft.com/office/drawing/2014/main" id="{33877F5F-743A-A24B-A30B-20D46EA49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34" y="1823485"/>
            <a:ext cx="2727092" cy="923146"/>
          </a:xfrm>
          <a:prstGeom prst="rect">
            <a:avLst/>
          </a:prstGeom>
        </p:spPr>
      </p:pic>
      <p:pic>
        <p:nvPicPr>
          <p:cNvPr id="17" name="Picture 16">
            <a:extLst>
              <a:ext uri="{FF2B5EF4-FFF2-40B4-BE49-F238E27FC236}">
                <a16:creationId xmlns:a16="http://schemas.microsoft.com/office/drawing/2014/main" id="{5859A296-F673-5E47-B9AD-4CDEE29382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3929" y="4662263"/>
            <a:ext cx="2595361" cy="886748"/>
          </a:xfrm>
          <a:prstGeom prst="rect">
            <a:avLst/>
          </a:prstGeom>
        </p:spPr>
      </p:pic>
      <p:pic>
        <p:nvPicPr>
          <p:cNvPr id="18" name="Picture 17">
            <a:extLst>
              <a:ext uri="{FF2B5EF4-FFF2-40B4-BE49-F238E27FC236}">
                <a16:creationId xmlns:a16="http://schemas.microsoft.com/office/drawing/2014/main" id="{5471CABC-8918-EB48-9330-FF78A53EAB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7227" y="5892808"/>
            <a:ext cx="2677217" cy="445888"/>
          </a:xfrm>
          <a:prstGeom prst="rect">
            <a:avLst/>
          </a:prstGeom>
        </p:spPr>
      </p:pic>
      <p:pic>
        <p:nvPicPr>
          <p:cNvPr id="19" name="Picture 18">
            <a:extLst>
              <a:ext uri="{FF2B5EF4-FFF2-40B4-BE49-F238E27FC236}">
                <a16:creationId xmlns:a16="http://schemas.microsoft.com/office/drawing/2014/main" id="{EA536359-449F-C546-83F2-D850BDDD7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901" y="5060334"/>
            <a:ext cx="3408813" cy="1036932"/>
          </a:xfrm>
          <a:prstGeom prst="rect">
            <a:avLst/>
          </a:prstGeom>
        </p:spPr>
      </p:pic>
      <p:pic>
        <p:nvPicPr>
          <p:cNvPr id="20" name="Picture 19">
            <a:extLst>
              <a:ext uri="{FF2B5EF4-FFF2-40B4-BE49-F238E27FC236}">
                <a16:creationId xmlns:a16="http://schemas.microsoft.com/office/drawing/2014/main" id="{04A4B7D9-01E1-E34B-8F44-095B8D59F5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9081" y="3791443"/>
            <a:ext cx="3202586" cy="1033817"/>
          </a:xfrm>
          <a:prstGeom prst="rect">
            <a:avLst/>
          </a:prstGeom>
        </p:spPr>
      </p:pic>
      <p:pic>
        <p:nvPicPr>
          <p:cNvPr id="21" name="Picture 20">
            <a:extLst>
              <a:ext uri="{FF2B5EF4-FFF2-40B4-BE49-F238E27FC236}">
                <a16:creationId xmlns:a16="http://schemas.microsoft.com/office/drawing/2014/main" id="{C6539F92-104D-C04A-9F85-681BA887E0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9290" y="2280440"/>
            <a:ext cx="1642171" cy="1744350"/>
          </a:xfrm>
          <a:prstGeom prst="rect">
            <a:avLst/>
          </a:prstGeom>
        </p:spPr>
      </p:pic>
      <p:sp>
        <p:nvSpPr>
          <p:cNvPr id="3" name="TextBox 2">
            <a:extLst>
              <a:ext uri="{FF2B5EF4-FFF2-40B4-BE49-F238E27FC236}">
                <a16:creationId xmlns:a16="http://schemas.microsoft.com/office/drawing/2014/main" id="{FB4CFFE0-E56B-4747-823D-4ACC778446A4}"/>
              </a:ext>
            </a:extLst>
          </p:cNvPr>
          <p:cNvSpPr txBox="1"/>
          <p:nvPr/>
        </p:nvSpPr>
        <p:spPr>
          <a:xfrm>
            <a:off x="4824199" y="111437"/>
            <a:ext cx="4211782" cy="584775"/>
          </a:xfrm>
          <a:prstGeom prst="rect">
            <a:avLst/>
          </a:prstGeom>
          <a:solidFill>
            <a:srgbClr val="636463"/>
          </a:solidFill>
          <a:ln>
            <a:noFill/>
          </a:ln>
        </p:spPr>
        <p:txBody>
          <a:bodyPr wrap="square" rtlCol="0">
            <a:spAutoFit/>
          </a:bodyPr>
          <a:lstStyle/>
          <a:p>
            <a:pPr algn="ctr"/>
            <a:r>
              <a:rPr lang="en-US" sz="3200" dirty="0">
                <a:solidFill>
                  <a:schemeClr val="bg1"/>
                </a:solidFill>
              </a:rPr>
              <a:t>The last 20 years….</a:t>
            </a:r>
          </a:p>
        </p:txBody>
      </p:sp>
    </p:spTree>
    <p:extLst>
      <p:ext uri="{BB962C8B-B14F-4D97-AF65-F5344CB8AC3E}">
        <p14:creationId xmlns:p14="http://schemas.microsoft.com/office/powerpoint/2010/main" val="2326605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294"/>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CCFBC75-03F8-BD49-960D-F6B36752E651}"/>
              </a:ext>
            </a:extLst>
          </p:cNvPr>
          <p:cNvSpPr txBox="1"/>
          <p:nvPr/>
        </p:nvSpPr>
        <p:spPr>
          <a:xfrm>
            <a:off x="329784" y="6211669"/>
            <a:ext cx="8379501" cy="646331"/>
          </a:xfrm>
          <a:prstGeom prst="rect">
            <a:avLst/>
          </a:prstGeom>
          <a:noFill/>
        </p:spPr>
        <p:txBody>
          <a:bodyPr wrap="square" rtlCol="0">
            <a:spAutoFit/>
          </a:bodyPr>
          <a:lstStyle/>
          <a:p>
            <a:r>
              <a:rPr lang="en-US" b="1" dirty="0"/>
              <a:t>Get the whitepaper:</a:t>
            </a:r>
          </a:p>
          <a:p>
            <a:r>
              <a:rPr lang="en-US" dirty="0"/>
              <a:t>https://</a:t>
            </a:r>
            <a:r>
              <a:rPr lang="en-US" dirty="0" err="1"/>
              <a:t>info.rainsalestraining.com</a:t>
            </a:r>
            <a:r>
              <a:rPr lang="en-US" dirty="0"/>
              <a:t>/free-report-what-sales-winners-do-differently</a:t>
            </a:r>
          </a:p>
        </p:txBody>
      </p:sp>
      <p:pic>
        <p:nvPicPr>
          <p:cNvPr id="8" name="Picture 7">
            <a:extLst>
              <a:ext uri="{FF2B5EF4-FFF2-40B4-BE49-F238E27FC236}">
                <a16:creationId xmlns:a16="http://schemas.microsoft.com/office/drawing/2014/main" id="{591CF68A-E373-7246-9CAF-744CB619FF0E}"/>
              </a:ext>
            </a:extLst>
          </p:cNvPr>
          <p:cNvPicPr>
            <a:picLocks noChangeAspect="1"/>
          </p:cNvPicPr>
          <p:nvPr/>
        </p:nvPicPr>
        <p:blipFill>
          <a:blip r:embed="rId3"/>
          <a:stretch>
            <a:fillRect/>
          </a:stretch>
        </p:blipFill>
        <p:spPr>
          <a:xfrm>
            <a:off x="2101850" y="499349"/>
            <a:ext cx="5289550" cy="5532438"/>
          </a:xfrm>
          <a:prstGeom prst="rect">
            <a:avLst/>
          </a:prstGeom>
        </p:spPr>
      </p:pic>
    </p:spTree>
    <p:extLst>
      <p:ext uri="{BB962C8B-B14F-4D97-AF65-F5344CB8AC3E}">
        <p14:creationId xmlns:p14="http://schemas.microsoft.com/office/powerpoint/2010/main" val="795396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55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5262979"/>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Take away three things:</a:t>
            </a:r>
          </a:p>
          <a:p>
            <a:pPr marL="914400" indent="-914400" algn="ctr">
              <a:buAutoNum type="arabicPeriod"/>
            </a:pPr>
            <a:endParaRPr lang="en-US" sz="4800" b="1" dirty="0">
              <a:solidFill>
                <a:srgbClr val="636463"/>
              </a:solidFill>
              <a:effectLst>
                <a:outerShdw blurRad="50800" dist="38100" dir="2700000" algn="tl" rotWithShape="0">
                  <a:prstClr val="black">
                    <a:alpha val="40000"/>
                  </a:prstClr>
                </a:outerShdw>
              </a:effectLst>
              <a:latin typeface="Avenir Book"/>
              <a:cs typeface="Avenir Book"/>
            </a:endParaRPr>
          </a:p>
          <a:p>
            <a:pPr marL="914400" indent="-914400" algn="ctr">
              <a:buAutoNum type="arabicPeriod"/>
            </a:pPr>
            <a:r>
              <a:rPr lang="en-US" sz="4800" b="1" dirty="0">
                <a:solidFill>
                  <a:srgbClr val="636463"/>
                </a:solidFill>
                <a:effectLst>
                  <a:outerShdw blurRad="50800" dist="38100" dir="2700000" algn="tl" rotWithShape="0">
                    <a:prstClr val="black">
                      <a:alpha val="40000"/>
                    </a:prstClr>
                  </a:outerShdw>
                </a:effectLst>
                <a:latin typeface="Avenir Book"/>
                <a:cs typeface="Avenir Book"/>
              </a:rPr>
              <a:t>Educate with new ideas or perspectives</a:t>
            </a:r>
          </a:p>
          <a:p>
            <a:pPr marL="914400" indent="-914400" algn="ctr">
              <a:buFontTx/>
              <a:buAutoNum type="arabicPeriod"/>
            </a:pPr>
            <a:r>
              <a:rPr lang="en-US" sz="4800" b="1" dirty="0">
                <a:solidFill>
                  <a:srgbClr val="636463"/>
                </a:solidFill>
                <a:effectLst>
                  <a:outerShdw blurRad="50800" dist="38100" dir="2700000" algn="tl" rotWithShape="0">
                    <a:prstClr val="black">
                      <a:alpha val="40000"/>
                    </a:prstClr>
                  </a:outerShdw>
                </a:effectLst>
                <a:latin typeface="Avenir Book"/>
                <a:cs typeface="Avenir Book"/>
              </a:rPr>
              <a:t>Collaborate </a:t>
            </a:r>
            <a:r>
              <a:rPr lang="en-US" sz="4800" b="1" u="sng" dirty="0">
                <a:solidFill>
                  <a:srgbClr val="636463"/>
                </a:solidFill>
                <a:effectLst>
                  <a:outerShdw blurRad="50800" dist="38100" dir="2700000" algn="tl" rotWithShape="0">
                    <a:prstClr val="black">
                      <a:alpha val="40000"/>
                    </a:prstClr>
                  </a:outerShdw>
                </a:effectLst>
                <a:latin typeface="Avenir Book"/>
                <a:cs typeface="Avenir Book"/>
              </a:rPr>
              <a:t>with</a:t>
            </a:r>
            <a:r>
              <a:rPr lang="en-US" sz="4800" b="1" dirty="0">
                <a:solidFill>
                  <a:srgbClr val="636463"/>
                </a:solidFill>
                <a:effectLst>
                  <a:outerShdw blurRad="50800" dist="38100" dir="2700000" algn="tl" rotWithShape="0">
                    <a:prstClr val="black">
                      <a:alpha val="40000"/>
                    </a:prstClr>
                  </a:outerShdw>
                </a:effectLst>
                <a:latin typeface="Avenir Book"/>
                <a:cs typeface="Avenir Book"/>
              </a:rPr>
              <a:t> me</a:t>
            </a:r>
          </a:p>
          <a:p>
            <a:pPr marL="914400" indent="-914400" algn="ctr">
              <a:buFontTx/>
              <a:buAutoNum type="arabicPeriod"/>
            </a:pPr>
            <a:r>
              <a:rPr lang="en-US" sz="4800" b="1" dirty="0">
                <a:solidFill>
                  <a:srgbClr val="636463"/>
                </a:solidFill>
                <a:effectLst>
                  <a:outerShdw blurRad="50800" dist="38100" dir="2700000" algn="tl" rotWithShape="0">
                    <a:prstClr val="black">
                      <a:alpha val="40000"/>
                    </a:prstClr>
                  </a:outerShdw>
                </a:effectLst>
                <a:latin typeface="Avenir Book"/>
                <a:cs typeface="Avenir Book"/>
              </a:rPr>
              <a:t>Persuade me how we will get results</a:t>
            </a:r>
          </a:p>
        </p:txBody>
      </p:sp>
      <p:sp>
        <p:nvSpPr>
          <p:cNvPr id="2" name="TextBox 1">
            <a:extLst>
              <a:ext uri="{FF2B5EF4-FFF2-40B4-BE49-F238E27FC236}">
                <a16:creationId xmlns:a16="http://schemas.microsoft.com/office/drawing/2014/main" id="{BD70DCD6-BBCC-684A-A672-28C16913E4FE}"/>
              </a:ext>
            </a:extLst>
          </p:cNvPr>
          <p:cNvSpPr txBox="1"/>
          <p:nvPr/>
        </p:nvSpPr>
        <p:spPr>
          <a:xfrm>
            <a:off x="344773" y="5906125"/>
            <a:ext cx="8529403" cy="861774"/>
          </a:xfrm>
          <a:prstGeom prst="rect">
            <a:avLst/>
          </a:prstGeom>
          <a:noFill/>
        </p:spPr>
        <p:txBody>
          <a:bodyPr wrap="square" rtlCol="0">
            <a:spAutoFit/>
          </a:bodyPr>
          <a:lstStyle/>
          <a:p>
            <a:pPr algn="ctr"/>
            <a:r>
              <a:rPr lang="en-US" sz="3200" b="1" dirty="0">
                <a:solidFill>
                  <a:srgbClr val="FF0000"/>
                </a:solidFill>
                <a:effectLst>
                  <a:outerShdw blurRad="50800" dist="38100" dir="2700000" algn="tl" rotWithShape="0">
                    <a:prstClr val="black">
                      <a:alpha val="40000"/>
                    </a:prstClr>
                  </a:outerShdw>
                </a:effectLst>
                <a:latin typeface="Avenir Book"/>
                <a:cs typeface="Avenir Book"/>
              </a:rPr>
              <a:t>Or you most likely won’t get the key sale.</a:t>
            </a:r>
          </a:p>
          <a:p>
            <a:endParaRPr lang="en-US" dirty="0"/>
          </a:p>
        </p:txBody>
      </p:sp>
    </p:spTree>
    <p:extLst>
      <p:ext uri="{BB962C8B-B14F-4D97-AF65-F5344CB8AC3E}">
        <p14:creationId xmlns:p14="http://schemas.microsoft.com/office/powerpoint/2010/main" val="298969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98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35FEF61-1738-A649-A45E-11CF68F0B565}"/>
              </a:ext>
            </a:extLst>
          </p:cNvPr>
          <p:cNvPicPr/>
          <p:nvPr/>
        </p:nvPicPr>
        <p:blipFill>
          <a:blip r:embed="rId3">
            <a:extLst>
              <a:ext uri="{28A0092B-C50C-407E-A947-70E740481C1C}">
                <a14:useLocalDpi xmlns:a14="http://schemas.microsoft.com/office/drawing/2010/main" val="0"/>
              </a:ext>
            </a:extLst>
          </a:blip>
          <a:stretch>
            <a:fillRect/>
          </a:stretch>
        </p:blipFill>
        <p:spPr>
          <a:xfrm>
            <a:off x="384399" y="734248"/>
            <a:ext cx="8375202" cy="5232441"/>
          </a:xfrm>
          <a:prstGeom prst="rect">
            <a:avLst/>
          </a:prstGeom>
        </p:spPr>
      </p:pic>
    </p:spTree>
    <p:extLst>
      <p:ext uri="{BB962C8B-B14F-4D97-AF65-F5344CB8AC3E}">
        <p14:creationId xmlns:p14="http://schemas.microsoft.com/office/powerpoint/2010/main" val="1312659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98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122D1D7-2280-E747-8135-C57269FEA999}"/>
              </a:ext>
            </a:extLst>
          </p:cNvPr>
          <p:cNvSpPr txBox="1"/>
          <p:nvPr/>
        </p:nvSpPr>
        <p:spPr>
          <a:xfrm>
            <a:off x="329784" y="574574"/>
            <a:ext cx="8484432" cy="6186309"/>
          </a:xfrm>
          <a:prstGeom prst="rect">
            <a:avLst/>
          </a:prstGeom>
          <a:noFill/>
        </p:spPr>
        <p:txBody>
          <a:bodyPr wrap="square" rtlCol="0">
            <a:spAutoFit/>
          </a:bodyPr>
          <a:lstStyle/>
          <a:p>
            <a:r>
              <a:rPr lang="en-US" dirty="0"/>
              <a:t>As we all know, clients and key accounts need to be cultivated. I always ask myself, how am I going to sound different from everyone else and how am I going to bring value… </a:t>
            </a:r>
          </a:p>
          <a:p>
            <a:endParaRPr lang="en-US" dirty="0"/>
          </a:p>
          <a:p>
            <a:r>
              <a:rPr lang="en-US" dirty="0"/>
              <a:t>I do this by following the market and several other Business Journal’s, up and down California, both their print editions and their digital newsletters. A lot of news is spreading about the fires happening and PG&amp;E shutting down large areas and leaving many homes and businesses without power. I reached out to both PG&amp;E and AT&amp;T.  </a:t>
            </a:r>
          </a:p>
          <a:p>
            <a:endParaRPr lang="en-US" dirty="0"/>
          </a:p>
          <a:p>
            <a:r>
              <a:rPr lang="en-US" dirty="0"/>
              <a:t>After several attempts, I located AT&amp;T’s agency and offered them a branding blitz to capitalize on the negative attention. I know agencies always want to look glorified to their clients by showing them the “great deal” they were able to negotiate on their clients behalf. </a:t>
            </a:r>
          </a:p>
          <a:p>
            <a:endParaRPr lang="en-US" dirty="0"/>
          </a:p>
          <a:p>
            <a:r>
              <a:rPr lang="en-US" dirty="0"/>
              <a:t>I inflated their rate and showed them a “discounted rate” on advertising in our market. I also showed them how many people in the area they would be impacting by advertising to justify the additional spend. Not to mention, I guaranteed them a premium position as added value. </a:t>
            </a:r>
          </a:p>
          <a:p>
            <a:endParaRPr lang="en-US" dirty="0"/>
          </a:p>
          <a:p>
            <a:r>
              <a:rPr lang="en-US" dirty="0"/>
              <a:t>A few weeks later, I received a buy for $63,000 for Q4. This was client we hadn’t had since 2008. </a:t>
            </a:r>
            <a:br>
              <a:rPr lang="en-US" dirty="0"/>
            </a:br>
            <a:r>
              <a:rPr lang="en-US" dirty="0"/>
              <a:t>									-Kaysi Curtin, Sales and Marketing Manager</a:t>
            </a:r>
          </a:p>
          <a:p>
            <a:endParaRPr lang="en-US" dirty="0"/>
          </a:p>
        </p:txBody>
      </p:sp>
    </p:spTree>
    <p:extLst>
      <p:ext uri="{BB962C8B-B14F-4D97-AF65-F5344CB8AC3E}">
        <p14:creationId xmlns:p14="http://schemas.microsoft.com/office/powerpoint/2010/main" val="2330934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98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acintosh HD:Users:sales1:Dropbox:Screenshots:Screenshot 2019-10-24 15.29.19.png">
            <a:extLst>
              <a:ext uri="{FF2B5EF4-FFF2-40B4-BE49-F238E27FC236}">
                <a16:creationId xmlns:a16="http://schemas.microsoft.com/office/drawing/2014/main" id="{D253577E-69BC-BD46-899D-3569768A77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79142" y="324889"/>
            <a:ext cx="5216564" cy="6567985"/>
          </a:xfrm>
          <a:prstGeom prst="rect">
            <a:avLst/>
          </a:prstGeom>
          <a:noFill/>
          <a:ln>
            <a:noFill/>
          </a:ln>
        </p:spPr>
      </p:pic>
    </p:spTree>
    <p:extLst>
      <p:ext uri="{BB962C8B-B14F-4D97-AF65-F5344CB8AC3E}">
        <p14:creationId xmlns:p14="http://schemas.microsoft.com/office/powerpoint/2010/main" val="386962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Twin Cities</a:t>
            </a:r>
            <a:endParaRPr lang="en-US" sz="2800" dirty="0">
              <a:latin typeface="Avenir Book"/>
              <a:cs typeface="Avenir Book"/>
            </a:endParaRPr>
          </a:p>
        </p:txBody>
      </p:sp>
      <p:pic>
        <p:nvPicPr>
          <p:cNvPr id="2" name="Picture 1">
            <a:extLst>
              <a:ext uri="{FF2B5EF4-FFF2-40B4-BE49-F238E27FC236}">
                <a16:creationId xmlns:a16="http://schemas.microsoft.com/office/drawing/2014/main" id="{CDEFBD39-5A63-7F42-968D-B9B8A48D0961}"/>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413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850FFA-BA4D-8040-A34F-0D5FB9561949}"/>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395208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ED163-D72F-5249-B19B-43F19C083642}"/>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28494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F75D2-EF83-FB4E-AED8-32756E1B1E63}"/>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4095935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FC1976-0846-4740-9E47-80887DF9258F}"/>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699174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2719"/>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1569660"/>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How do you determine who are key accounts?</a:t>
            </a:r>
          </a:p>
        </p:txBody>
      </p:sp>
      <p:sp>
        <p:nvSpPr>
          <p:cNvPr id="2" name="TextBox 1">
            <a:extLst>
              <a:ext uri="{FF2B5EF4-FFF2-40B4-BE49-F238E27FC236}">
                <a16:creationId xmlns:a16="http://schemas.microsoft.com/office/drawing/2014/main" id="{9FD9BE17-8EA9-EB44-BBD1-0040C6ED783A}"/>
              </a:ext>
            </a:extLst>
          </p:cNvPr>
          <p:cNvSpPr txBox="1"/>
          <p:nvPr/>
        </p:nvSpPr>
        <p:spPr>
          <a:xfrm>
            <a:off x="431947" y="2228067"/>
            <a:ext cx="4708760" cy="3539430"/>
          </a:xfrm>
          <a:prstGeom prst="rect">
            <a:avLst/>
          </a:prstGeom>
          <a:noFill/>
        </p:spPr>
        <p:txBody>
          <a:bodyPr wrap="square" rtlCol="0">
            <a:spAutoFit/>
          </a:bodyPr>
          <a:lstStyle/>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Share of Account List</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Account Value Grid</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Current and Potential Investment Levels</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Market Share reports</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Segment History</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Competitive Reports</a:t>
            </a:r>
          </a:p>
          <a:p>
            <a:pPr marL="685800" indent="-685800">
              <a:buFont typeface="Arial" panose="020B0604020202020204" pitchFamily="34" charset="0"/>
              <a:buChar char="•"/>
            </a:pPr>
            <a:r>
              <a:rPr lang="en-US" sz="2800" b="1" dirty="0">
                <a:solidFill>
                  <a:schemeClr val="tx1">
                    <a:lumMod val="50000"/>
                    <a:lumOff val="50000"/>
                  </a:schemeClr>
                </a:solidFill>
                <a:effectLst>
                  <a:outerShdw blurRad="50800" dist="38100" dir="2700000" algn="tl" rotWithShape="0">
                    <a:prstClr val="black">
                      <a:alpha val="40000"/>
                    </a:prstClr>
                  </a:outerShdw>
                </a:effectLst>
                <a:latin typeface="Avenir Book"/>
                <a:cs typeface="Avenir Book"/>
              </a:rPr>
              <a:t>Problem Seeking</a:t>
            </a:r>
            <a:endParaRPr lang="en-US" sz="1400" dirty="0">
              <a:solidFill>
                <a:schemeClr val="tx1">
                  <a:lumMod val="50000"/>
                  <a:lumOff val="50000"/>
                </a:schemeClr>
              </a:solidFill>
              <a:latin typeface="Avenir Book"/>
              <a:cs typeface="Avenir Book"/>
            </a:endParaRPr>
          </a:p>
        </p:txBody>
      </p:sp>
      <p:pic>
        <p:nvPicPr>
          <p:cNvPr id="4" name="Picture 3">
            <a:extLst>
              <a:ext uri="{FF2B5EF4-FFF2-40B4-BE49-F238E27FC236}">
                <a16:creationId xmlns:a16="http://schemas.microsoft.com/office/drawing/2014/main" id="{D0F41B07-1204-7E41-BD36-7DD5709F64D8}"/>
              </a:ext>
            </a:extLst>
          </p:cNvPr>
          <p:cNvPicPr>
            <a:picLocks noChangeAspect="1"/>
          </p:cNvPicPr>
          <p:nvPr/>
        </p:nvPicPr>
        <p:blipFill>
          <a:blip r:embed="rId3"/>
          <a:stretch>
            <a:fillRect/>
          </a:stretch>
        </p:blipFill>
        <p:spPr>
          <a:xfrm>
            <a:off x="4782553" y="2584252"/>
            <a:ext cx="4001376" cy="2827059"/>
          </a:xfrm>
          <a:prstGeom prst="rect">
            <a:avLst/>
          </a:prstGeom>
        </p:spPr>
      </p:pic>
    </p:spTree>
    <p:extLst>
      <p:ext uri="{BB962C8B-B14F-4D97-AF65-F5344CB8AC3E}">
        <p14:creationId xmlns:p14="http://schemas.microsoft.com/office/powerpoint/2010/main" val="315998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0E4B50-763F-0147-8AB5-B9BB9D9BE9B8}"/>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93003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249A9-B2C7-DF4D-960B-583C1E05875B}"/>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451679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F8415-7CBD-0E4E-9579-315075C9632E}"/>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705695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A34CF-0A65-544F-AFFE-22F683A806B5}"/>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540368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0EE01-7778-2248-B673-7CEFE87840C9}"/>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390210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B484C-C20E-5A4F-80CA-EE07A3FC5897}"/>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2467106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D3438-7328-5E44-9207-6752C63C45E7}"/>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576622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7377A-E8E6-124E-8B4D-DD69F268C40A}"/>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541853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A689C-0E2B-3E4E-8635-414EC00D5F79}"/>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629826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93C63A-8EE7-BB4D-8098-90384BFBE4D5}"/>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723904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0133"/>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E812D5B1-B1B5-8A4F-8A27-BF8CBB4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244" y="535482"/>
            <a:ext cx="6284912"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a:extLst>
              <a:ext uri="{FF2B5EF4-FFF2-40B4-BE49-F238E27FC236}">
                <a16:creationId xmlns:a16="http://schemas.microsoft.com/office/drawing/2014/main" id="{0F729C38-6FC6-1A4B-882A-90AEE2EF81CB}"/>
              </a:ext>
            </a:extLst>
          </p:cNvPr>
          <p:cNvSpPr/>
          <p:nvPr/>
        </p:nvSpPr>
        <p:spPr>
          <a:xfrm>
            <a:off x="6768059" y="3859133"/>
            <a:ext cx="2083633" cy="1199213"/>
          </a:xfrm>
          <a:prstGeom prst="wedgeEllipseCallout">
            <a:avLst>
              <a:gd name="adj1" fmla="val -81984"/>
              <a:gd name="adj2" fmla="val 46250"/>
            </a:avLst>
          </a:prstGeom>
          <a:noFill/>
          <a:ln w="76200">
            <a:solidFill>
              <a:srgbClr val="DF642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Retain, maintain and keep fresh.</a:t>
            </a:r>
          </a:p>
        </p:txBody>
      </p:sp>
      <p:sp>
        <p:nvSpPr>
          <p:cNvPr id="9" name="Oval Callout 8">
            <a:extLst>
              <a:ext uri="{FF2B5EF4-FFF2-40B4-BE49-F238E27FC236}">
                <a16:creationId xmlns:a16="http://schemas.microsoft.com/office/drawing/2014/main" id="{10C0268F-8B06-1E45-B0CA-591B0E47A5D0}"/>
              </a:ext>
            </a:extLst>
          </p:cNvPr>
          <p:cNvSpPr/>
          <p:nvPr/>
        </p:nvSpPr>
        <p:spPr>
          <a:xfrm>
            <a:off x="475795" y="4199744"/>
            <a:ext cx="2083633" cy="1199213"/>
          </a:xfrm>
          <a:prstGeom prst="wedgeEllipseCallout">
            <a:avLst>
              <a:gd name="adj1" fmla="val 84203"/>
              <a:gd name="adj2" fmla="val 15000"/>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Stop contact.</a:t>
            </a:r>
          </a:p>
        </p:txBody>
      </p:sp>
      <p:sp>
        <p:nvSpPr>
          <p:cNvPr id="10" name="Oval Callout 9">
            <a:extLst>
              <a:ext uri="{FF2B5EF4-FFF2-40B4-BE49-F238E27FC236}">
                <a16:creationId xmlns:a16="http://schemas.microsoft.com/office/drawing/2014/main" id="{5679E9DD-8360-1A49-9488-05ACDDF1C538}"/>
              </a:ext>
            </a:extLst>
          </p:cNvPr>
          <p:cNvSpPr/>
          <p:nvPr/>
        </p:nvSpPr>
        <p:spPr>
          <a:xfrm>
            <a:off x="6805535" y="1597701"/>
            <a:ext cx="2083633" cy="1199213"/>
          </a:xfrm>
          <a:prstGeom prst="wedgeEllipseCallout">
            <a:avLst>
              <a:gd name="adj1" fmla="val -81984"/>
              <a:gd name="adj2" fmla="val 46250"/>
            </a:avLst>
          </a:prstGeom>
          <a:noFill/>
          <a:ln w="762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Best opportunities</a:t>
            </a:r>
          </a:p>
        </p:txBody>
      </p:sp>
      <p:sp>
        <p:nvSpPr>
          <p:cNvPr id="11" name="Oval Callout 10">
            <a:extLst>
              <a:ext uri="{FF2B5EF4-FFF2-40B4-BE49-F238E27FC236}">
                <a16:creationId xmlns:a16="http://schemas.microsoft.com/office/drawing/2014/main" id="{F6C2B747-9B72-4D43-8A54-042AE89843F2}"/>
              </a:ext>
            </a:extLst>
          </p:cNvPr>
          <p:cNvSpPr/>
          <p:nvPr/>
        </p:nvSpPr>
        <p:spPr>
          <a:xfrm>
            <a:off x="273427" y="1908748"/>
            <a:ext cx="2083633" cy="1199213"/>
          </a:xfrm>
          <a:prstGeom prst="wedgeEllipseCallout">
            <a:avLst>
              <a:gd name="adj1" fmla="val 84203"/>
              <a:gd name="adj2" fmla="val 15000"/>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Not easy, but worth it!</a:t>
            </a:r>
          </a:p>
        </p:txBody>
      </p:sp>
    </p:spTree>
    <p:extLst>
      <p:ext uri="{BB962C8B-B14F-4D97-AF65-F5344CB8AC3E}">
        <p14:creationId xmlns:p14="http://schemas.microsoft.com/office/powerpoint/2010/main" val="387343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9913CF-CCAE-104E-AC40-28F7B891B533}"/>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759696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102E3D-E8DC-8B41-B2DB-8232F927DD27}"/>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507208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82544-038B-124F-BEBD-76509FD65377}"/>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1587503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292AD-62EB-634A-8954-ECEF0D2BEE02}"/>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96844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44AC1C-B8C7-2E42-9CF9-7F0A2CB2BE78}"/>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1309021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37092-D860-FE4B-8A08-F858897D5605}"/>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704062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0ADC54-7805-A54B-9824-2AEAF6747858}"/>
              </a:ext>
            </a:extLst>
          </p:cNvPr>
          <p:cNvPicPr>
            <a:picLocks noChangeAspect="1"/>
          </p:cNvPicPr>
          <p:nvPr/>
        </p:nvPicPr>
        <p:blipFill>
          <a:blip r:embed="rId3"/>
          <a:stretch>
            <a:fillRect/>
          </a:stretch>
        </p:blipFill>
        <p:spPr>
          <a:xfrm>
            <a:off x="134470" y="0"/>
            <a:ext cx="8875059" cy="6858000"/>
          </a:xfrm>
          <a:prstGeom prst="rect">
            <a:avLst/>
          </a:prstGeom>
        </p:spPr>
      </p:pic>
    </p:spTree>
    <p:extLst>
      <p:ext uri="{BB962C8B-B14F-4D97-AF65-F5344CB8AC3E}">
        <p14:creationId xmlns:p14="http://schemas.microsoft.com/office/powerpoint/2010/main" val="37357191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usAuth.Logo-09.png">
            <a:extLst>
              <a:ext uri="{FF2B5EF4-FFF2-40B4-BE49-F238E27FC236}">
                <a16:creationId xmlns:a16="http://schemas.microsoft.com/office/drawing/2014/main" id="{6CF1EE8F-6F64-F545-84B6-5363BFB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924" y="277864"/>
            <a:ext cx="2076637" cy="631696"/>
          </a:xfrm>
          <a:prstGeom prst="rect">
            <a:avLst/>
          </a:prstGeom>
        </p:spPr>
      </p:pic>
      <p:pic>
        <p:nvPicPr>
          <p:cNvPr id="7" name="Picture 6" descr="Screen Shot 2018-02-07 at 3.22.46 PM.png">
            <a:extLst>
              <a:ext uri="{FF2B5EF4-FFF2-40B4-BE49-F238E27FC236}">
                <a16:creationId xmlns:a16="http://schemas.microsoft.com/office/drawing/2014/main" id="{4595ABAE-D457-9148-84B8-DE3240D6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9800" y="333409"/>
            <a:ext cx="2331124" cy="631695"/>
          </a:xfrm>
          <a:prstGeom prst="rect">
            <a:avLst/>
          </a:prstGeom>
        </p:spPr>
      </p:pic>
      <p:pic>
        <p:nvPicPr>
          <p:cNvPr id="12" name="Picture 11">
            <a:extLst>
              <a:ext uri="{FF2B5EF4-FFF2-40B4-BE49-F238E27FC236}">
                <a16:creationId xmlns:a16="http://schemas.microsoft.com/office/drawing/2014/main" id="{2559055A-CE4E-E547-8C20-9C27B76D7FB9}"/>
              </a:ext>
            </a:extLst>
          </p:cNvPr>
          <p:cNvPicPr>
            <a:picLocks noChangeAspect="1"/>
          </p:cNvPicPr>
          <p:nvPr/>
        </p:nvPicPr>
        <p:blipFill>
          <a:blip r:embed="rId5"/>
          <a:stretch>
            <a:fillRect/>
          </a:stretch>
        </p:blipFill>
        <p:spPr>
          <a:xfrm>
            <a:off x="443549" y="198620"/>
            <a:ext cx="3903937" cy="6490740"/>
          </a:xfrm>
          <a:prstGeom prst="rect">
            <a:avLst/>
          </a:prstGeom>
        </p:spPr>
      </p:pic>
      <p:pic>
        <p:nvPicPr>
          <p:cNvPr id="22" name="Picture 21">
            <a:extLst>
              <a:ext uri="{FF2B5EF4-FFF2-40B4-BE49-F238E27FC236}">
                <a16:creationId xmlns:a16="http://schemas.microsoft.com/office/drawing/2014/main" id="{E6AEE60F-637D-F941-8756-CF643455AB67}"/>
              </a:ext>
            </a:extLst>
          </p:cNvPr>
          <p:cNvPicPr>
            <a:picLocks noChangeAspect="1"/>
          </p:cNvPicPr>
          <p:nvPr/>
        </p:nvPicPr>
        <p:blipFill>
          <a:blip r:embed="rId6"/>
          <a:stretch>
            <a:fillRect/>
          </a:stretch>
        </p:blipFill>
        <p:spPr>
          <a:xfrm>
            <a:off x="4942319" y="1283523"/>
            <a:ext cx="3167078" cy="5198139"/>
          </a:xfrm>
          <a:prstGeom prst="rect">
            <a:avLst/>
          </a:prstGeom>
        </p:spPr>
      </p:pic>
    </p:spTree>
    <p:extLst>
      <p:ext uri="{BB962C8B-B14F-4D97-AF65-F5344CB8AC3E}">
        <p14:creationId xmlns:p14="http://schemas.microsoft.com/office/powerpoint/2010/main" val="1316957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18BDE6D-7B36-CC43-969D-A2B9A529C055}"/>
              </a:ext>
            </a:extLst>
          </p:cNvPr>
          <p:cNvSpPr txBox="1"/>
          <p:nvPr/>
        </p:nvSpPr>
        <p:spPr>
          <a:xfrm>
            <a:off x="547603" y="1480761"/>
            <a:ext cx="7735721" cy="4278094"/>
          </a:xfrm>
          <a:prstGeom prst="rect">
            <a:avLst/>
          </a:prstGeom>
          <a:noFill/>
        </p:spPr>
        <p:txBody>
          <a:bodyPr wrap="square" rtlCol="0">
            <a:spAutoFit/>
          </a:bodyPr>
          <a:lstStyle/>
          <a:p>
            <a:r>
              <a:rPr lang="en-US" b="1" dirty="0"/>
              <a:t>Creative Strategy for </a:t>
            </a:r>
            <a:r>
              <a:rPr lang="en-US" b="1" dirty="0" err="1"/>
              <a:t>Pinegar</a:t>
            </a:r>
            <a:r>
              <a:rPr lang="en-US" b="1" dirty="0"/>
              <a:t> Chevrolet</a:t>
            </a:r>
          </a:p>
          <a:p>
            <a:r>
              <a:rPr lang="en-US" sz="1200" dirty="0"/>
              <a:t> </a:t>
            </a:r>
          </a:p>
          <a:p>
            <a:r>
              <a:rPr lang="en-US" sz="1400" b="1" dirty="0"/>
              <a:t>Objective:  </a:t>
            </a:r>
            <a:r>
              <a:rPr lang="en-US" sz="1200" dirty="0"/>
              <a:t>Develop highly effective messaging that impacts Springfield Business Journal’s affluent, local audience while they are in the consideration phase with the intention to influence their purchasing decision as they enter the market to buy a vehicle.</a:t>
            </a:r>
          </a:p>
          <a:p>
            <a:r>
              <a:rPr lang="en-US" sz="1200" dirty="0"/>
              <a:t> </a:t>
            </a:r>
          </a:p>
          <a:p>
            <a:r>
              <a:rPr lang="en-US" sz="1400" b="1" dirty="0"/>
              <a:t>Why SBJ Readers are a good choice:</a:t>
            </a:r>
          </a:p>
          <a:p>
            <a:pPr marL="228600" lvl="0" indent="-228600">
              <a:buFont typeface="+mj-lt"/>
              <a:buAutoNum type="arabicPeriod"/>
            </a:pPr>
            <a:r>
              <a:rPr lang="en-US" sz="1200" dirty="0"/>
              <a:t>59% of readers are local males age 35+. This is an elusive audience… 75% of SBJ subscribers do not read a newspaper.</a:t>
            </a:r>
          </a:p>
          <a:p>
            <a:pPr marL="228600" lvl="0" indent="-228600">
              <a:buFont typeface="+mj-lt"/>
              <a:buAutoNum type="arabicPeriod"/>
            </a:pPr>
            <a:r>
              <a:rPr lang="en-US" sz="1200" dirty="0"/>
              <a:t>SBJ readers have purchasing power: 70% have household income over $100k and 23% have household income over $200k.</a:t>
            </a:r>
          </a:p>
          <a:p>
            <a:pPr marL="228600" lvl="0" indent="-228600">
              <a:buFont typeface="+mj-lt"/>
              <a:buAutoNum type="arabicPeriod"/>
            </a:pPr>
            <a:r>
              <a:rPr lang="en-US" sz="1200" dirty="0"/>
              <a:t>SBJ readers are decision makers at their companies: 86% are in decision making roles. 70% are owners, presidents, GM’s or other key level.</a:t>
            </a:r>
          </a:p>
          <a:p>
            <a:r>
              <a:rPr lang="en-US" sz="1200" dirty="0"/>
              <a:t> </a:t>
            </a:r>
          </a:p>
          <a:p>
            <a:r>
              <a:rPr lang="en-US" sz="1400" b="1" dirty="0"/>
              <a:t>Creative Strategy</a:t>
            </a:r>
            <a:r>
              <a:rPr lang="en-US" sz="1200" dirty="0"/>
              <a:t>: Separate </a:t>
            </a:r>
            <a:r>
              <a:rPr lang="en-US" sz="1200" dirty="0" err="1"/>
              <a:t>Pinegar</a:t>
            </a:r>
            <a:r>
              <a:rPr lang="en-US" sz="1200" dirty="0"/>
              <a:t> from local competition by focusing on local ownership, history in SW Missouri, </a:t>
            </a:r>
            <a:r>
              <a:rPr lang="en-US" sz="1200" dirty="0" err="1"/>
              <a:t>Pinegar’s</a:t>
            </a:r>
            <a:r>
              <a:rPr lang="en-US" sz="1200" dirty="0"/>
              <a:t> family history as well as competitive service, pricing and selection.</a:t>
            </a:r>
          </a:p>
          <a:p>
            <a:r>
              <a:rPr lang="en-US" sz="1200" dirty="0"/>
              <a:t> </a:t>
            </a:r>
          </a:p>
          <a:p>
            <a:r>
              <a:rPr lang="en-US" sz="1400" b="1" dirty="0"/>
              <a:t>Why this Strategy will resonate with SBJ readers:</a:t>
            </a:r>
          </a:p>
          <a:p>
            <a:pPr marL="228600" lvl="0" indent="-228600">
              <a:buFont typeface="+mj-lt"/>
              <a:buAutoNum type="arabicPeriod"/>
            </a:pPr>
            <a:r>
              <a:rPr lang="en-US" sz="1200" dirty="0"/>
              <a:t>That’s the story of SBJ readers… locally-owned, family-oriented businesses doing business in the community they love.</a:t>
            </a:r>
          </a:p>
          <a:p>
            <a:pPr marL="228600" lvl="0" indent="-228600">
              <a:buFont typeface="+mj-lt"/>
              <a:buAutoNum type="arabicPeriod"/>
            </a:pPr>
            <a:r>
              <a:rPr lang="en-US" sz="1200" dirty="0"/>
              <a:t>SBJ readers enjoy reading stories and coverage of other business owners they know and trust.</a:t>
            </a:r>
          </a:p>
          <a:p>
            <a:pPr marL="228600" lvl="0" indent="-228600">
              <a:buFont typeface="+mj-lt"/>
              <a:buAutoNum type="arabicPeriod"/>
            </a:pPr>
            <a:r>
              <a:rPr lang="en-US" sz="1200" dirty="0"/>
              <a:t>SBJ readers appreciate loyalty because they do business right here in the Ozarks.</a:t>
            </a:r>
          </a:p>
          <a:p>
            <a:endParaRPr lang="en-US" dirty="0"/>
          </a:p>
        </p:txBody>
      </p:sp>
      <p:pic>
        <p:nvPicPr>
          <p:cNvPr id="13" name="Picture 12" descr="BusAuth.Logo-09.png">
            <a:extLst>
              <a:ext uri="{FF2B5EF4-FFF2-40B4-BE49-F238E27FC236}">
                <a16:creationId xmlns:a16="http://schemas.microsoft.com/office/drawing/2014/main" id="{D38C85D7-5C19-244B-AD07-62C6A5832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924" y="277864"/>
            <a:ext cx="2076637" cy="631696"/>
          </a:xfrm>
          <a:prstGeom prst="rect">
            <a:avLst/>
          </a:prstGeom>
        </p:spPr>
      </p:pic>
      <p:pic>
        <p:nvPicPr>
          <p:cNvPr id="14" name="Picture 13" descr="Screen Shot 2018-02-07 at 3.22.46 PM.png">
            <a:extLst>
              <a:ext uri="{FF2B5EF4-FFF2-40B4-BE49-F238E27FC236}">
                <a16:creationId xmlns:a16="http://schemas.microsoft.com/office/drawing/2014/main" id="{873F5326-CDEB-9044-8344-BDDAD9248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465" y="277865"/>
            <a:ext cx="2331124" cy="631695"/>
          </a:xfrm>
          <a:prstGeom prst="rect">
            <a:avLst/>
          </a:prstGeom>
        </p:spPr>
      </p:pic>
    </p:spTree>
    <p:extLst>
      <p:ext uri="{BB962C8B-B14F-4D97-AF65-F5344CB8AC3E}">
        <p14:creationId xmlns:p14="http://schemas.microsoft.com/office/powerpoint/2010/main" val="2928071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usAuth.Logo-09.png">
            <a:extLst>
              <a:ext uri="{FF2B5EF4-FFF2-40B4-BE49-F238E27FC236}">
                <a16:creationId xmlns:a16="http://schemas.microsoft.com/office/drawing/2014/main" id="{6CF1EE8F-6F64-F545-84B6-5363BFB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502" y="387882"/>
            <a:ext cx="2962843" cy="901272"/>
          </a:xfrm>
          <a:prstGeom prst="rect">
            <a:avLst/>
          </a:prstGeom>
        </p:spPr>
      </p:pic>
      <p:pic>
        <p:nvPicPr>
          <p:cNvPr id="7" name="Picture 6" descr="Screen Shot 2018-02-07 at 3.22.46 PM.png">
            <a:extLst>
              <a:ext uri="{FF2B5EF4-FFF2-40B4-BE49-F238E27FC236}">
                <a16:creationId xmlns:a16="http://schemas.microsoft.com/office/drawing/2014/main" id="{4595ABAE-D457-9148-84B8-DE3240D6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3" y="387882"/>
            <a:ext cx="3325933" cy="901272"/>
          </a:xfrm>
          <a:prstGeom prst="rect">
            <a:avLst/>
          </a:prstGeom>
        </p:spPr>
      </p:pic>
      <p:grpSp>
        <p:nvGrpSpPr>
          <p:cNvPr id="8" name="Group 7">
            <a:extLst>
              <a:ext uri="{FF2B5EF4-FFF2-40B4-BE49-F238E27FC236}">
                <a16:creationId xmlns:a16="http://schemas.microsoft.com/office/drawing/2014/main" id="{967BA12C-B508-B146-B6C0-C6586A6D8B7E}"/>
              </a:ext>
            </a:extLst>
          </p:cNvPr>
          <p:cNvGrpSpPr/>
          <p:nvPr/>
        </p:nvGrpSpPr>
        <p:grpSpPr>
          <a:xfrm>
            <a:off x="1361627" y="2341728"/>
            <a:ext cx="6420746" cy="2493513"/>
            <a:chOff x="166581" y="5075207"/>
            <a:chExt cx="6420746" cy="2493513"/>
          </a:xfrm>
        </p:grpSpPr>
        <p:sp>
          <p:nvSpPr>
            <p:cNvPr id="9" name="Oval 8">
              <a:extLst>
                <a:ext uri="{FF2B5EF4-FFF2-40B4-BE49-F238E27FC236}">
                  <a16:creationId xmlns:a16="http://schemas.microsoft.com/office/drawing/2014/main" id="{3877E2F0-02E5-7A44-A36C-C0D47CE8A094}"/>
                </a:ext>
              </a:extLst>
            </p:cNvPr>
            <p:cNvSpPr/>
            <p:nvPr/>
          </p:nvSpPr>
          <p:spPr>
            <a:xfrm>
              <a:off x="353966" y="5761591"/>
              <a:ext cx="1228454" cy="1233015"/>
            </a:xfrm>
            <a:prstGeom prst="ellipse">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AA8998-A3CB-6A4C-B376-BA1F08299413}"/>
                </a:ext>
              </a:extLst>
            </p:cNvPr>
            <p:cNvSpPr txBox="1"/>
            <p:nvPr/>
          </p:nvSpPr>
          <p:spPr>
            <a:xfrm>
              <a:off x="545725" y="5882384"/>
              <a:ext cx="877163" cy="923330"/>
            </a:xfrm>
            <a:prstGeom prst="rect">
              <a:avLst/>
            </a:prstGeom>
            <a:noFill/>
          </p:spPr>
          <p:txBody>
            <a:bodyPr wrap="none" rtlCol="0">
              <a:spAutoFit/>
            </a:bodyPr>
            <a:lstStyle/>
            <a:p>
              <a:pPr algn="ctr"/>
              <a:r>
                <a:rPr lang="en-US" b="1" dirty="0"/>
                <a:t>Family</a:t>
              </a:r>
            </a:p>
            <a:p>
              <a:pPr algn="ctr"/>
              <a:r>
                <a:rPr lang="en-US" b="1" dirty="0"/>
                <a:t>Loyalty</a:t>
              </a:r>
            </a:p>
            <a:p>
              <a:pPr algn="ctr"/>
              <a:r>
                <a:rPr lang="en-US" b="1" dirty="0"/>
                <a:t>Value</a:t>
              </a:r>
            </a:p>
          </p:txBody>
        </p:sp>
        <p:sp>
          <p:nvSpPr>
            <p:cNvPr id="11" name="Right Arrow 10">
              <a:extLst>
                <a:ext uri="{FF2B5EF4-FFF2-40B4-BE49-F238E27FC236}">
                  <a16:creationId xmlns:a16="http://schemas.microsoft.com/office/drawing/2014/main" id="{238D53B9-3419-EC4B-948E-E8F69EE10C58}"/>
                </a:ext>
              </a:extLst>
            </p:cNvPr>
            <p:cNvSpPr/>
            <p:nvPr/>
          </p:nvSpPr>
          <p:spPr>
            <a:xfrm>
              <a:off x="1676117" y="6164604"/>
              <a:ext cx="520531"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683A6F-358C-8642-AC7A-5A9DE05EBC56}"/>
                </a:ext>
              </a:extLst>
            </p:cNvPr>
            <p:cNvSpPr txBox="1"/>
            <p:nvPr/>
          </p:nvSpPr>
          <p:spPr>
            <a:xfrm>
              <a:off x="2404861" y="5537395"/>
              <a:ext cx="1655291" cy="2031325"/>
            </a:xfrm>
            <a:prstGeom prst="rect">
              <a:avLst/>
            </a:prstGeom>
            <a:solidFill>
              <a:schemeClr val="accent1">
                <a:lumMod val="20000"/>
                <a:lumOff val="80000"/>
              </a:schemeClr>
            </a:solidFill>
            <a:ln>
              <a:solidFill>
                <a:srgbClr val="4F81BD"/>
              </a:solidFill>
            </a:ln>
          </p:spPr>
          <p:txBody>
            <a:bodyPr wrap="square" rtlCol="0">
              <a:spAutoFit/>
            </a:bodyPr>
            <a:lstStyle/>
            <a:p>
              <a:pPr algn="ctr"/>
              <a:r>
                <a:rPr lang="en-US" b="1" dirty="0"/>
                <a:t>Team</a:t>
              </a:r>
            </a:p>
            <a:p>
              <a:pPr algn="ctr"/>
              <a:endParaRPr lang="en-US" b="1" dirty="0"/>
            </a:p>
            <a:p>
              <a:pPr algn="ctr"/>
              <a:r>
                <a:rPr lang="en-US" b="1" dirty="0"/>
                <a:t>Customers</a:t>
              </a:r>
            </a:p>
            <a:p>
              <a:pPr algn="ctr"/>
              <a:endParaRPr lang="en-US" b="1" dirty="0"/>
            </a:p>
            <a:p>
              <a:pPr algn="ctr"/>
              <a:r>
                <a:rPr lang="en-US" b="1" dirty="0"/>
                <a:t>Community</a:t>
              </a:r>
            </a:p>
            <a:p>
              <a:pPr algn="ctr"/>
              <a:endParaRPr lang="en-US" b="1" dirty="0"/>
            </a:p>
            <a:p>
              <a:pPr algn="ctr"/>
              <a:r>
                <a:rPr lang="en-US" b="1" dirty="0" err="1"/>
                <a:t>Pinegar</a:t>
              </a:r>
              <a:r>
                <a:rPr lang="en-US" b="1" dirty="0"/>
                <a:t> Roots</a:t>
              </a:r>
            </a:p>
          </p:txBody>
        </p:sp>
        <p:sp>
          <p:nvSpPr>
            <p:cNvPr id="14" name="Equal 13">
              <a:extLst>
                <a:ext uri="{FF2B5EF4-FFF2-40B4-BE49-F238E27FC236}">
                  <a16:creationId xmlns:a16="http://schemas.microsoft.com/office/drawing/2014/main" id="{55091C2B-05E4-364A-B639-9FD9E5E8861F}"/>
                </a:ext>
              </a:extLst>
            </p:cNvPr>
            <p:cNvSpPr/>
            <p:nvPr/>
          </p:nvSpPr>
          <p:spPr>
            <a:xfrm>
              <a:off x="4216306" y="6078639"/>
              <a:ext cx="603816" cy="55938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Isosceles Triangle 9">
              <a:extLst>
                <a:ext uri="{FF2B5EF4-FFF2-40B4-BE49-F238E27FC236}">
                  <a16:creationId xmlns:a16="http://schemas.microsoft.com/office/drawing/2014/main" id="{71FF700A-87B3-1B47-824B-AC136FBC81BE}"/>
                </a:ext>
              </a:extLst>
            </p:cNvPr>
            <p:cNvSpPr/>
            <p:nvPr/>
          </p:nvSpPr>
          <p:spPr>
            <a:xfrm>
              <a:off x="4591091" y="5574238"/>
              <a:ext cx="1996236" cy="1919986"/>
            </a:xfrm>
            <a:prstGeom prst="triangl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96CD9E2-B6C3-AB4B-A80E-EE66C9FA21A9}"/>
                </a:ext>
              </a:extLst>
            </p:cNvPr>
            <p:cNvSpPr txBox="1"/>
            <p:nvPr/>
          </p:nvSpPr>
          <p:spPr>
            <a:xfrm>
              <a:off x="4913817" y="6304930"/>
              <a:ext cx="1353381" cy="1200329"/>
            </a:xfrm>
            <a:prstGeom prst="rect">
              <a:avLst/>
            </a:prstGeom>
            <a:noFill/>
          </p:spPr>
          <p:txBody>
            <a:bodyPr wrap="square" rtlCol="0">
              <a:spAutoFit/>
            </a:bodyPr>
            <a:lstStyle/>
            <a:p>
              <a:pPr algn="ctr"/>
              <a:r>
                <a:rPr lang="en-US" b="1" dirty="0"/>
                <a:t>Retention</a:t>
              </a:r>
            </a:p>
            <a:p>
              <a:pPr algn="ctr"/>
              <a:endParaRPr lang="en-US" b="1" dirty="0"/>
            </a:p>
            <a:p>
              <a:pPr algn="ctr"/>
              <a:r>
                <a:rPr lang="en-US" b="1" dirty="0"/>
                <a:t>New Acquisition</a:t>
              </a:r>
            </a:p>
          </p:txBody>
        </p:sp>
        <p:sp>
          <p:nvSpPr>
            <p:cNvPr id="17" name="TextBox 16">
              <a:extLst>
                <a:ext uri="{FF2B5EF4-FFF2-40B4-BE49-F238E27FC236}">
                  <a16:creationId xmlns:a16="http://schemas.microsoft.com/office/drawing/2014/main" id="{FC7C88BD-08AD-D94D-8E8D-0EB23DB007F0}"/>
                </a:ext>
              </a:extLst>
            </p:cNvPr>
            <p:cNvSpPr txBox="1"/>
            <p:nvPr/>
          </p:nvSpPr>
          <p:spPr>
            <a:xfrm>
              <a:off x="166581" y="5075207"/>
              <a:ext cx="1884320" cy="369332"/>
            </a:xfrm>
            <a:prstGeom prst="rect">
              <a:avLst/>
            </a:prstGeom>
            <a:noFill/>
          </p:spPr>
          <p:txBody>
            <a:bodyPr wrap="square" rtlCol="0">
              <a:spAutoFit/>
            </a:bodyPr>
            <a:lstStyle/>
            <a:p>
              <a:pPr algn="ctr"/>
              <a:r>
                <a:rPr lang="en-US" b="1" dirty="0"/>
                <a:t>Central Theme</a:t>
              </a:r>
            </a:p>
          </p:txBody>
        </p:sp>
        <p:sp>
          <p:nvSpPr>
            <p:cNvPr id="18" name="TextBox 17">
              <a:extLst>
                <a:ext uri="{FF2B5EF4-FFF2-40B4-BE49-F238E27FC236}">
                  <a16:creationId xmlns:a16="http://schemas.microsoft.com/office/drawing/2014/main" id="{0DD52E5B-E745-494D-B8D5-0709DB660186}"/>
                </a:ext>
              </a:extLst>
            </p:cNvPr>
            <p:cNvSpPr txBox="1"/>
            <p:nvPr/>
          </p:nvSpPr>
          <p:spPr>
            <a:xfrm>
              <a:off x="2404860" y="5075207"/>
              <a:ext cx="1884317" cy="369332"/>
            </a:xfrm>
            <a:prstGeom prst="rect">
              <a:avLst/>
            </a:prstGeom>
            <a:noFill/>
          </p:spPr>
          <p:txBody>
            <a:bodyPr wrap="square" rtlCol="0">
              <a:spAutoFit/>
            </a:bodyPr>
            <a:lstStyle/>
            <a:p>
              <a:pPr algn="ctr"/>
              <a:r>
                <a:rPr lang="en-US" b="1" dirty="0"/>
                <a:t>Creative Focus</a:t>
              </a:r>
            </a:p>
          </p:txBody>
        </p:sp>
        <p:sp>
          <p:nvSpPr>
            <p:cNvPr id="19" name="TextBox 18">
              <a:extLst>
                <a:ext uri="{FF2B5EF4-FFF2-40B4-BE49-F238E27FC236}">
                  <a16:creationId xmlns:a16="http://schemas.microsoft.com/office/drawing/2014/main" id="{A88432E9-5664-D846-822A-1DE5979B9321}"/>
                </a:ext>
              </a:extLst>
            </p:cNvPr>
            <p:cNvSpPr txBox="1"/>
            <p:nvPr/>
          </p:nvSpPr>
          <p:spPr>
            <a:xfrm>
              <a:off x="4591099" y="5075207"/>
              <a:ext cx="1884317" cy="369332"/>
            </a:xfrm>
            <a:prstGeom prst="rect">
              <a:avLst/>
            </a:prstGeom>
            <a:noFill/>
          </p:spPr>
          <p:txBody>
            <a:bodyPr wrap="square" rtlCol="0">
              <a:spAutoFit/>
            </a:bodyPr>
            <a:lstStyle/>
            <a:p>
              <a:pPr algn="ctr"/>
              <a:r>
                <a:rPr lang="en-US" b="1" dirty="0"/>
                <a:t>Outcome</a:t>
              </a:r>
            </a:p>
          </p:txBody>
        </p:sp>
      </p:grpSp>
    </p:spTree>
    <p:extLst>
      <p:ext uri="{BB962C8B-B14F-4D97-AF65-F5344CB8AC3E}">
        <p14:creationId xmlns:p14="http://schemas.microsoft.com/office/powerpoint/2010/main" val="2821146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a:extLst>
              <a:ext uri="{FF2B5EF4-FFF2-40B4-BE49-F238E27FC236}">
                <a16:creationId xmlns:a16="http://schemas.microsoft.com/office/drawing/2014/main" id="{AB2C7488-71F7-6944-BE52-A4301369CEA4}"/>
              </a:ext>
            </a:extLst>
          </p:cNvPr>
          <p:cNvSpPr/>
          <p:nvPr/>
        </p:nvSpPr>
        <p:spPr>
          <a:xfrm>
            <a:off x="831715" y="1389391"/>
            <a:ext cx="5598803" cy="4826554"/>
          </a:xfrm>
          <a:prstGeom prst="triangle">
            <a:avLst/>
          </a:prstGeom>
          <a:noFill/>
          <a:ln w="25400">
            <a:solidFill>
              <a:srgbClr val="6364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0" y="12273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The Old Way</a:t>
            </a:r>
            <a:endParaRPr lang="en-US" sz="2800" dirty="0">
              <a:latin typeface="Avenir Book"/>
              <a:cs typeface="Avenir Book"/>
            </a:endParaRPr>
          </a:p>
        </p:txBody>
      </p:sp>
      <p:cxnSp>
        <p:nvCxnSpPr>
          <p:cNvPr id="17" name="Straight Arrow Connector 16">
            <a:extLst>
              <a:ext uri="{FF2B5EF4-FFF2-40B4-BE49-F238E27FC236}">
                <a16:creationId xmlns:a16="http://schemas.microsoft.com/office/drawing/2014/main" id="{1354B621-6ADA-FF47-8740-A2007BCB243F}"/>
              </a:ext>
            </a:extLst>
          </p:cNvPr>
          <p:cNvCxnSpPr/>
          <p:nvPr/>
        </p:nvCxnSpPr>
        <p:spPr>
          <a:xfrm>
            <a:off x="7002583" y="3486355"/>
            <a:ext cx="0" cy="1528763"/>
          </a:xfrm>
          <a:prstGeom prst="straightConnector1">
            <a:avLst/>
          </a:prstGeom>
          <a:ln w="63500">
            <a:solidFill>
              <a:srgbClr val="0092D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DD011C1-C68C-144B-9D45-A1831110A1A2}"/>
              </a:ext>
            </a:extLst>
          </p:cNvPr>
          <p:cNvCxnSpPr>
            <a:cxnSpLocks/>
          </p:cNvCxnSpPr>
          <p:nvPr/>
        </p:nvCxnSpPr>
        <p:spPr>
          <a:xfrm>
            <a:off x="6442079" y="2860593"/>
            <a:ext cx="1633537" cy="0"/>
          </a:xfrm>
          <a:prstGeom prst="straightConnector1">
            <a:avLst/>
          </a:prstGeom>
          <a:ln w="63500">
            <a:solidFill>
              <a:srgbClr val="0092D2"/>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573BD87-7056-994F-817F-686FFBF6B1EE}"/>
              </a:ext>
            </a:extLst>
          </p:cNvPr>
          <p:cNvSpPr txBox="1"/>
          <p:nvPr/>
        </p:nvSpPr>
        <p:spPr>
          <a:xfrm>
            <a:off x="6287792" y="2138196"/>
            <a:ext cx="2543175" cy="584775"/>
          </a:xfrm>
          <a:prstGeom prst="rect">
            <a:avLst/>
          </a:prstGeom>
          <a:noFill/>
        </p:spPr>
        <p:txBody>
          <a:bodyPr wrap="square" rtlCol="0">
            <a:spAutoFit/>
          </a:bodyPr>
          <a:lstStyle/>
          <a:p>
            <a:r>
              <a:rPr lang="en-US" sz="3200" b="1" dirty="0"/>
              <a:t>Time Spent</a:t>
            </a:r>
          </a:p>
        </p:txBody>
      </p:sp>
      <p:sp>
        <p:nvSpPr>
          <p:cNvPr id="23" name="TextBox 22">
            <a:extLst>
              <a:ext uri="{FF2B5EF4-FFF2-40B4-BE49-F238E27FC236}">
                <a16:creationId xmlns:a16="http://schemas.microsoft.com/office/drawing/2014/main" id="{9A26DA45-D81A-CA42-9082-08B507E21ADA}"/>
              </a:ext>
            </a:extLst>
          </p:cNvPr>
          <p:cNvSpPr txBox="1"/>
          <p:nvPr/>
        </p:nvSpPr>
        <p:spPr>
          <a:xfrm>
            <a:off x="7205141" y="3665961"/>
            <a:ext cx="1221531" cy="584775"/>
          </a:xfrm>
          <a:prstGeom prst="rect">
            <a:avLst/>
          </a:prstGeom>
          <a:noFill/>
        </p:spPr>
        <p:txBody>
          <a:bodyPr wrap="square" rtlCol="0">
            <a:spAutoFit/>
          </a:bodyPr>
          <a:lstStyle/>
          <a:p>
            <a:r>
              <a:rPr lang="en-US" sz="3200" b="1" dirty="0"/>
              <a:t>Order</a:t>
            </a:r>
          </a:p>
        </p:txBody>
      </p:sp>
      <p:sp>
        <p:nvSpPr>
          <p:cNvPr id="24" name="TextBox 23">
            <a:extLst>
              <a:ext uri="{FF2B5EF4-FFF2-40B4-BE49-F238E27FC236}">
                <a16:creationId xmlns:a16="http://schemas.microsoft.com/office/drawing/2014/main" id="{E6B694F6-042F-FB49-8B8F-F19469351A3F}"/>
              </a:ext>
            </a:extLst>
          </p:cNvPr>
          <p:cNvSpPr txBox="1"/>
          <p:nvPr/>
        </p:nvSpPr>
        <p:spPr>
          <a:xfrm>
            <a:off x="1592853" y="1750574"/>
            <a:ext cx="4075798" cy="1077218"/>
          </a:xfrm>
          <a:prstGeom prst="rect">
            <a:avLst/>
          </a:prstGeom>
          <a:noFill/>
        </p:spPr>
        <p:txBody>
          <a:bodyPr wrap="square" rtlCol="0">
            <a:spAutoFit/>
          </a:bodyPr>
          <a:lstStyle/>
          <a:p>
            <a:pPr algn="ctr"/>
            <a:r>
              <a:rPr lang="en-US" sz="3200" b="1" dirty="0"/>
              <a:t>Pre-call </a:t>
            </a:r>
          </a:p>
          <a:p>
            <a:pPr algn="ctr"/>
            <a:r>
              <a:rPr lang="en-US" sz="3200" b="1" dirty="0"/>
              <a:t>Planning</a:t>
            </a:r>
          </a:p>
        </p:txBody>
      </p:sp>
      <p:sp>
        <p:nvSpPr>
          <p:cNvPr id="26" name="TextBox 25">
            <a:extLst>
              <a:ext uri="{FF2B5EF4-FFF2-40B4-BE49-F238E27FC236}">
                <a16:creationId xmlns:a16="http://schemas.microsoft.com/office/drawing/2014/main" id="{1CEBBC51-39DA-B446-87D3-1D44ABB61605}"/>
              </a:ext>
            </a:extLst>
          </p:cNvPr>
          <p:cNvSpPr txBox="1"/>
          <p:nvPr/>
        </p:nvSpPr>
        <p:spPr>
          <a:xfrm>
            <a:off x="1588690" y="3104250"/>
            <a:ext cx="4075798" cy="584775"/>
          </a:xfrm>
          <a:prstGeom prst="rect">
            <a:avLst/>
          </a:prstGeom>
          <a:noFill/>
        </p:spPr>
        <p:txBody>
          <a:bodyPr wrap="square" rtlCol="0">
            <a:spAutoFit/>
          </a:bodyPr>
          <a:lstStyle/>
          <a:p>
            <a:pPr algn="ctr"/>
            <a:r>
              <a:rPr lang="en-US" sz="3200" b="1" dirty="0"/>
              <a:t>Relating</a:t>
            </a:r>
          </a:p>
        </p:txBody>
      </p:sp>
      <p:sp>
        <p:nvSpPr>
          <p:cNvPr id="28" name="TextBox 27">
            <a:extLst>
              <a:ext uri="{FF2B5EF4-FFF2-40B4-BE49-F238E27FC236}">
                <a16:creationId xmlns:a16="http://schemas.microsoft.com/office/drawing/2014/main" id="{6631D16A-86B7-C84D-A21F-70B6C7DDE107}"/>
              </a:ext>
            </a:extLst>
          </p:cNvPr>
          <p:cNvSpPr txBox="1"/>
          <p:nvPr/>
        </p:nvSpPr>
        <p:spPr>
          <a:xfrm>
            <a:off x="1596699" y="5269897"/>
            <a:ext cx="4075798" cy="584775"/>
          </a:xfrm>
          <a:prstGeom prst="rect">
            <a:avLst/>
          </a:prstGeom>
          <a:noFill/>
        </p:spPr>
        <p:txBody>
          <a:bodyPr wrap="square" rtlCol="0">
            <a:spAutoFit/>
          </a:bodyPr>
          <a:lstStyle/>
          <a:p>
            <a:pPr algn="ctr"/>
            <a:r>
              <a:rPr lang="en-US" sz="3200" b="1" dirty="0"/>
              <a:t>Closing</a:t>
            </a:r>
          </a:p>
        </p:txBody>
      </p:sp>
      <p:cxnSp>
        <p:nvCxnSpPr>
          <p:cNvPr id="20" name="Straight Connector 19">
            <a:extLst>
              <a:ext uri="{FF2B5EF4-FFF2-40B4-BE49-F238E27FC236}">
                <a16:creationId xmlns:a16="http://schemas.microsoft.com/office/drawing/2014/main" id="{431B321B-0128-CB40-8B4F-BA949515711B}"/>
              </a:ext>
            </a:extLst>
          </p:cNvPr>
          <p:cNvCxnSpPr>
            <a:cxnSpLocks/>
          </p:cNvCxnSpPr>
          <p:nvPr/>
        </p:nvCxnSpPr>
        <p:spPr>
          <a:xfrm>
            <a:off x="2775248" y="2858288"/>
            <a:ext cx="1704691" cy="0"/>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12CE555-2E54-E749-8963-B7E69C48516D}"/>
              </a:ext>
            </a:extLst>
          </p:cNvPr>
          <p:cNvCxnSpPr>
            <a:cxnSpLocks/>
          </p:cNvCxnSpPr>
          <p:nvPr/>
        </p:nvCxnSpPr>
        <p:spPr>
          <a:xfrm>
            <a:off x="2169365" y="3888844"/>
            <a:ext cx="2914449" cy="28053"/>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CCDE0A9-0773-5D42-B938-43CFF2060B87}"/>
              </a:ext>
            </a:extLst>
          </p:cNvPr>
          <p:cNvSpPr txBox="1"/>
          <p:nvPr/>
        </p:nvSpPr>
        <p:spPr>
          <a:xfrm>
            <a:off x="1588690" y="4217158"/>
            <a:ext cx="4075798" cy="584775"/>
          </a:xfrm>
          <a:prstGeom prst="rect">
            <a:avLst/>
          </a:prstGeom>
          <a:noFill/>
        </p:spPr>
        <p:txBody>
          <a:bodyPr wrap="square" rtlCol="0">
            <a:spAutoFit/>
          </a:bodyPr>
          <a:lstStyle/>
          <a:p>
            <a:pPr algn="ctr"/>
            <a:r>
              <a:rPr lang="en-US" sz="3200" b="1" dirty="0"/>
              <a:t>Pitching</a:t>
            </a:r>
          </a:p>
        </p:txBody>
      </p:sp>
      <p:cxnSp>
        <p:nvCxnSpPr>
          <p:cNvPr id="33" name="Straight Connector 32">
            <a:extLst>
              <a:ext uri="{FF2B5EF4-FFF2-40B4-BE49-F238E27FC236}">
                <a16:creationId xmlns:a16="http://schemas.microsoft.com/office/drawing/2014/main" id="{BC6B2CDF-53C2-B84F-9A73-3BDE185A9F42}"/>
              </a:ext>
            </a:extLst>
          </p:cNvPr>
          <p:cNvCxnSpPr>
            <a:cxnSpLocks/>
          </p:cNvCxnSpPr>
          <p:nvPr/>
        </p:nvCxnSpPr>
        <p:spPr>
          <a:xfrm>
            <a:off x="1518067" y="5022285"/>
            <a:ext cx="4233063" cy="40745"/>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7733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usAuth.Logo-09.png">
            <a:extLst>
              <a:ext uri="{FF2B5EF4-FFF2-40B4-BE49-F238E27FC236}">
                <a16:creationId xmlns:a16="http://schemas.microsoft.com/office/drawing/2014/main" id="{6CF1EE8F-6F64-F545-84B6-5363BFB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502" y="387882"/>
            <a:ext cx="2962843" cy="901272"/>
          </a:xfrm>
          <a:prstGeom prst="rect">
            <a:avLst/>
          </a:prstGeom>
        </p:spPr>
      </p:pic>
      <p:pic>
        <p:nvPicPr>
          <p:cNvPr id="7" name="Picture 6" descr="Screen Shot 2018-02-07 at 3.22.46 PM.png">
            <a:extLst>
              <a:ext uri="{FF2B5EF4-FFF2-40B4-BE49-F238E27FC236}">
                <a16:creationId xmlns:a16="http://schemas.microsoft.com/office/drawing/2014/main" id="{4595ABAE-D457-9148-84B8-DE3240D6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3" y="387882"/>
            <a:ext cx="3325933" cy="901272"/>
          </a:xfrm>
          <a:prstGeom prst="rect">
            <a:avLst/>
          </a:prstGeom>
        </p:spPr>
      </p:pic>
      <p:sp>
        <p:nvSpPr>
          <p:cNvPr id="20" name="TextBox 19">
            <a:extLst>
              <a:ext uri="{FF2B5EF4-FFF2-40B4-BE49-F238E27FC236}">
                <a16:creationId xmlns:a16="http://schemas.microsoft.com/office/drawing/2014/main" id="{A0299267-F373-204E-8854-FD6AFD5EE589}"/>
              </a:ext>
            </a:extLst>
          </p:cNvPr>
          <p:cNvSpPr txBox="1"/>
          <p:nvPr/>
        </p:nvSpPr>
        <p:spPr>
          <a:xfrm>
            <a:off x="547603" y="2144724"/>
            <a:ext cx="6121448" cy="2185214"/>
          </a:xfrm>
          <a:prstGeom prst="rect">
            <a:avLst/>
          </a:prstGeom>
          <a:noFill/>
        </p:spPr>
        <p:txBody>
          <a:bodyPr wrap="square" rtlCol="0">
            <a:spAutoFit/>
          </a:bodyPr>
          <a:lstStyle/>
          <a:p>
            <a:r>
              <a:rPr lang="en-US" b="1" dirty="0"/>
              <a:t>Creative Strategy for </a:t>
            </a:r>
            <a:r>
              <a:rPr lang="en-US" b="1" dirty="0" err="1"/>
              <a:t>Pinegar</a:t>
            </a:r>
            <a:r>
              <a:rPr lang="en-US" b="1" dirty="0"/>
              <a:t> Chevrolet</a:t>
            </a:r>
          </a:p>
          <a:p>
            <a:r>
              <a:rPr lang="en-US" sz="1200" dirty="0"/>
              <a:t> </a:t>
            </a:r>
          </a:p>
          <a:p>
            <a:r>
              <a:rPr lang="en-US" sz="1400" b="1" dirty="0"/>
              <a:t>Creative Execution: </a:t>
            </a:r>
            <a:r>
              <a:rPr lang="en-US" sz="1400" dirty="0"/>
              <a:t>Position Full Page Ads adjacent to all “A Conversation with…” editorial features. This offers an exclusive anchored position in SBJ that allows a frequent message for maximum impact.</a:t>
            </a:r>
          </a:p>
          <a:p>
            <a:endParaRPr lang="en-US" sz="1400" dirty="0"/>
          </a:p>
          <a:p>
            <a:r>
              <a:rPr lang="en-US" sz="1400" dirty="0"/>
              <a:t>Develop creative campaigns for TEAM, CUSTOMERS, COMMUNITY and PINEGAR ROOTS. The concepts for each category will support the greater mission to promote Family, Loyalty and Value.</a:t>
            </a:r>
          </a:p>
          <a:p>
            <a:endParaRPr lang="en-US" sz="1200" baseline="30000" dirty="0"/>
          </a:p>
        </p:txBody>
      </p:sp>
    </p:spTree>
    <p:extLst>
      <p:ext uri="{BB962C8B-B14F-4D97-AF65-F5344CB8AC3E}">
        <p14:creationId xmlns:p14="http://schemas.microsoft.com/office/powerpoint/2010/main" val="110940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usAuth.Logo-09.png">
            <a:extLst>
              <a:ext uri="{FF2B5EF4-FFF2-40B4-BE49-F238E27FC236}">
                <a16:creationId xmlns:a16="http://schemas.microsoft.com/office/drawing/2014/main" id="{6CF1EE8F-6F64-F545-84B6-5363BFB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502" y="387882"/>
            <a:ext cx="2962843" cy="901272"/>
          </a:xfrm>
          <a:prstGeom prst="rect">
            <a:avLst/>
          </a:prstGeom>
        </p:spPr>
      </p:pic>
      <p:pic>
        <p:nvPicPr>
          <p:cNvPr id="7" name="Picture 6" descr="Screen Shot 2018-02-07 at 3.22.46 PM.png">
            <a:extLst>
              <a:ext uri="{FF2B5EF4-FFF2-40B4-BE49-F238E27FC236}">
                <a16:creationId xmlns:a16="http://schemas.microsoft.com/office/drawing/2014/main" id="{4595ABAE-D457-9148-84B8-DE3240D6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03" y="387882"/>
            <a:ext cx="3325933" cy="901272"/>
          </a:xfrm>
          <a:prstGeom prst="rect">
            <a:avLst/>
          </a:prstGeom>
        </p:spPr>
      </p:pic>
      <p:sp>
        <p:nvSpPr>
          <p:cNvPr id="20" name="TextBox 19">
            <a:extLst>
              <a:ext uri="{FF2B5EF4-FFF2-40B4-BE49-F238E27FC236}">
                <a16:creationId xmlns:a16="http://schemas.microsoft.com/office/drawing/2014/main" id="{801B71AB-9FDA-FE4F-9B3D-EEB79C17644A}"/>
              </a:ext>
            </a:extLst>
          </p:cNvPr>
          <p:cNvSpPr txBox="1"/>
          <p:nvPr/>
        </p:nvSpPr>
        <p:spPr>
          <a:xfrm>
            <a:off x="547603" y="1347252"/>
            <a:ext cx="8163742" cy="3385542"/>
          </a:xfrm>
          <a:prstGeom prst="rect">
            <a:avLst/>
          </a:prstGeom>
          <a:noFill/>
        </p:spPr>
        <p:txBody>
          <a:bodyPr wrap="square" rtlCol="0">
            <a:spAutoFit/>
          </a:bodyPr>
          <a:lstStyle/>
          <a:p>
            <a:r>
              <a:rPr lang="en-US" b="1" dirty="0"/>
              <a:t>Picture This…</a:t>
            </a:r>
          </a:p>
          <a:p>
            <a:r>
              <a:rPr lang="en-US" sz="1400" dirty="0"/>
              <a:t>SBJ develops a Polaroid-like theme that tells the </a:t>
            </a:r>
            <a:r>
              <a:rPr lang="en-US" sz="1400" dirty="0" err="1"/>
              <a:t>Pinegar</a:t>
            </a:r>
            <a:r>
              <a:rPr lang="en-US" sz="1400" dirty="0"/>
              <a:t> story from then until now by focusing on:</a:t>
            </a:r>
          </a:p>
          <a:p>
            <a:pPr marL="285750" indent="-285750">
              <a:buFontTx/>
              <a:buChar char="•"/>
            </a:pPr>
            <a:r>
              <a:rPr lang="en-US" sz="1400" b="1" dirty="0"/>
              <a:t>Team</a:t>
            </a:r>
            <a:r>
              <a:rPr lang="en-US" sz="1400" dirty="0"/>
              <a:t> – images of smiling employees from various departments localizing the family spirit within the </a:t>
            </a:r>
            <a:r>
              <a:rPr lang="en-US" sz="1400" dirty="0" err="1"/>
              <a:t>Pinegar</a:t>
            </a:r>
            <a:r>
              <a:rPr lang="en-US" sz="1400" dirty="0"/>
              <a:t> dealerships.</a:t>
            </a:r>
          </a:p>
          <a:p>
            <a:pPr marL="285750" indent="-285750">
              <a:buFontTx/>
              <a:buChar char="•"/>
            </a:pPr>
            <a:r>
              <a:rPr lang="en-US" sz="1400" b="1" dirty="0"/>
              <a:t>Customers</a:t>
            </a:r>
            <a:r>
              <a:rPr lang="en-US" sz="1400" dirty="0"/>
              <a:t> – show fun pictures of proud local buyers with new keys in hand</a:t>
            </a:r>
          </a:p>
          <a:p>
            <a:pPr marL="285750" indent="-285750">
              <a:buFontTx/>
              <a:buChar char="•"/>
            </a:pPr>
            <a:r>
              <a:rPr lang="en-US" sz="1400" b="1" dirty="0"/>
              <a:t>Community </a:t>
            </a:r>
            <a:r>
              <a:rPr lang="en-US" sz="1400" dirty="0"/>
              <a:t>– demonstrate community involvement with key projects, volunteerism and service by </a:t>
            </a:r>
            <a:r>
              <a:rPr lang="en-US" sz="1400" dirty="0" err="1"/>
              <a:t>Pinegar</a:t>
            </a:r>
            <a:r>
              <a:rPr lang="en-US" sz="1400" dirty="0"/>
              <a:t> family and employees</a:t>
            </a:r>
          </a:p>
          <a:p>
            <a:pPr marL="285750" indent="-285750">
              <a:buFontTx/>
              <a:buChar char="•"/>
            </a:pPr>
            <a:r>
              <a:rPr lang="en-US" sz="1400" b="1" dirty="0" err="1"/>
              <a:t>Pinegar</a:t>
            </a:r>
            <a:r>
              <a:rPr lang="en-US" sz="1400" b="1" dirty="0"/>
              <a:t> Roots </a:t>
            </a:r>
            <a:r>
              <a:rPr lang="en-US" sz="1400" dirty="0"/>
              <a:t>– share family pictures that connect readers with the </a:t>
            </a:r>
            <a:r>
              <a:rPr lang="en-US" sz="1400" dirty="0" err="1"/>
              <a:t>Pinegar</a:t>
            </a:r>
            <a:r>
              <a:rPr lang="en-US" sz="1400" dirty="0"/>
              <a:t> generations in our community. </a:t>
            </a:r>
          </a:p>
          <a:p>
            <a:endParaRPr lang="en-US" sz="1400" dirty="0"/>
          </a:p>
          <a:p>
            <a:r>
              <a:rPr lang="en-US" sz="1400" dirty="0"/>
              <a:t>“The white frame of a Polaroid photograph is deeply embedded within our cultural consciousness. For young hipsters, it represents something retro and cool - the </a:t>
            </a:r>
            <a:r>
              <a:rPr lang="en-US" sz="1400" dirty="0" err="1"/>
              <a:t>Instagram</a:t>
            </a:r>
            <a:r>
              <a:rPr lang="en-US" sz="1400" dirty="0"/>
              <a:t> of the analogue age - while for those old enough to remember the original Polaroid camera it remains an iconic symbol of the </a:t>
            </a:r>
            <a:r>
              <a:rPr lang="en-US" sz="1400" dirty="0" err="1"/>
              <a:t>democratisation</a:t>
            </a:r>
            <a:r>
              <a:rPr lang="en-US" sz="1400" dirty="0"/>
              <a:t> of photography.”</a:t>
            </a:r>
          </a:p>
          <a:p>
            <a:r>
              <a:rPr lang="en-US" sz="1400" dirty="0"/>
              <a:t>						- The Internet</a:t>
            </a:r>
          </a:p>
        </p:txBody>
      </p:sp>
      <p:pic>
        <p:nvPicPr>
          <p:cNvPr id="21" name="Picture 20" descr="Screen Shot 2018-02-07 at 9.51.30 AM.png">
            <a:extLst>
              <a:ext uri="{FF2B5EF4-FFF2-40B4-BE49-F238E27FC236}">
                <a16:creationId xmlns:a16="http://schemas.microsoft.com/office/drawing/2014/main" id="{A6324571-1B03-224D-98A7-DB3D36105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2001" y="4732794"/>
            <a:ext cx="2672545" cy="1785665"/>
          </a:xfrm>
          <a:prstGeom prst="rect">
            <a:avLst/>
          </a:prstGeom>
        </p:spPr>
      </p:pic>
      <p:pic>
        <p:nvPicPr>
          <p:cNvPr id="22" name="Picture 21" descr="Screen Shot 2018-02-07 at 9.52.20 AM.png">
            <a:extLst>
              <a:ext uri="{FF2B5EF4-FFF2-40B4-BE49-F238E27FC236}">
                <a16:creationId xmlns:a16="http://schemas.microsoft.com/office/drawing/2014/main" id="{7D7B728A-BC43-4F40-B5B8-50EFE77EF8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6546" y="4732794"/>
            <a:ext cx="2532676" cy="1785665"/>
          </a:xfrm>
          <a:prstGeom prst="rect">
            <a:avLst/>
          </a:prstGeom>
        </p:spPr>
      </p:pic>
    </p:spTree>
    <p:extLst>
      <p:ext uri="{BB962C8B-B14F-4D97-AF65-F5344CB8AC3E}">
        <p14:creationId xmlns:p14="http://schemas.microsoft.com/office/powerpoint/2010/main" val="1749242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99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BusAuth.Logo-09.png">
            <a:extLst>
              <a:ext uri="{FF2B5EF4-FFF2-40B4-BE49-F238E27FC236}">
                <a16:creationId xmlns:a16="http://schemas.microsoft.com/office/drawing/2014/main" id="{6CF1EE8F-6F64-F545-84B6-5363BFB80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73" y="1250747"/>
            <a:ext cx="2962843" cy="901272"/>
          </a:xfrm>
          <a:prstGeom prst="rect">
            <a:avLst/>
          </a:prstGeom>
        </p:spPr>
      </p:pic>
      <p:pic>
        <p:nvPicPr>
          <p:cNvPr id="7" name="Picture 6" descr="Screen Shot 2018-02-07 at 3.22.46 PM.png">
            <a:extLst>
              <a:ext uri="{FF2B5EF4-FFF2-40B4-BE49-F238E27FC236}">
                <a16:creationId xmlns:a16="http://schemas.microsoft.com/office/drawing/2014/main" id="{4595ABAE-D457-9148-84B8-DE3240D63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73" y="305436"/>
            <a:ext cx="3325933" cy="901272"/>
          </a:xfrm>
          <a:prstGeom prst="rect">
            <a:avLst/>
          </a:prstGeom>
        </p:spPr>
      </p:pic>
      <p:pic>
        <p:nvPicPr>
          <p:cNvPr id="3" name="Picture 2">
            <a:extLst>
              <a:ext uri="{FF2B5EF4-FFF2-40B4-BE49-F238E27FC236}">
                <a16:creationId xmlns:a16="http://schemas.microsoft.com/office/drawing/2014/main" id="{C989C8A8-8FF2-3A40-97B4-7E9C5D224E54}"/>
              </a:ext>
            </a:extLst>
          </p:cNvPr>
          <p:cNvPicPr>
            <a:picLocks noChangeAspect="1"/>
          </p:cNvPicPr>
          <p:nvPr/>
        </p:nvPicPr>
        <p:blipFill>
          <a:blip r:embed="rId5"/>
          <a:stretch>
            <a:fillRect/>
          </a:stretch>
        </p:blipFill>
        <p:spPr>
          <a:xfrm>
            <a:off x="3689648" y="229555"/>
            <a:ext cx="5271948" cy="6470118"/>
          </a:xfrm>
          <a:prstGeom prst="rect">
            <a:avLst/>
          </a:prstGeom>
        </p:spPr>
      </p:pic>
    </p:spTree>
    <p:extLst>
      <p:ext uri="{BB962C8B-B14F-4D97-AF65-F5344CB8AC3E}">
        <p14:creationId xmlns:p14="http://schemas.microsoft.com/office/powerpoint/2010/main" val="269930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city&#10;&#10;Description generated with very high confidence">
            <a:extLst>
              <a:ext uri="{FF2B5EF4-FFF2-40B4-BE49-F238E27FC236}">
                <a16:creationId xmlns:a16="http://schemas.microsoft.com/office/drawing/2014/main" id="{C97C1102-20B0-43B1-999F-325333C4C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0"/>
            <a:ext cx="9144000" cy="6096000"/>
          </a:xfrm>
          <a:prstGeom prst="rect">
            <a:avLst/>
          </a:prstGeom>
        </p:spPr>
      </p:pic>
      <p:pic>
        <p:nvPicPr>
          <p:cNvPr id="3" name="Picture 2">
            <a:extLst>
              <a:ext uri="{FF2B5EF4-FFF2-40B4-BE49-F238E27FC236}">
                <a16:creationId xmlns:a16="http://schemas.microsoft.com/office/drawing/2014/main" id="{7B03770A-4908-45A0-8686-D826F67601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50" y="1185946"/>
            <a:ext cx="4064359" cy="1224083"/>
          </a:xfrm>
          <a:prstGeom prst="rect">
            <a:avLst/>
          </a:prstGeom>
          <a:ln>
            <a:noFill/>
          </a:ln>
          <a:effectLst>
            <a:outerShdw blurRad="292100" dist="139700" dir="2700000" algn="tl" rotWithShape="0">
              <a:srgbClr val="333333">
                <a:alpha val="65000"/>
              </a:srgbClr>
            </a:outerShdw>
          </a:effectLst>
        </p:spPr>
      </p:pic>
      <p:cxnSp>
        <p:nvCxnSpPr>
          <p:cNvPr id="5" name="Straight Connector 4">
            <a:extLst>
              <a:ext uri="{FF2B5EF4-FFF2-40B4-BE49-F238E27FC236}">
                <a16:creationId xmlns:a16="http://schemas.microsoft.com/office/drawing/2014/main" id="{EBF60191-BEA2-45CE-8B97-C94B28B8F94A}"/>
              </a:ext>
            </a:extLst>
          </p:cNvPr>
          <p:cNvCxnSpPr/>
          <p:nvPr/>
        </p:nvCxnSpPr>
        <p:spPr>
          <a:xfrm>
            <a:off x="5366816" y="934117"/>
            <a:ext cx="0" cy="161210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98C0A00-542B-4735-9579-6052908ECF44}"/>
              </a:ext>
            </a:extLst>
          </p:cNvPr>
          <p:cNvSpPr txBox="1"/>
          <p:nvPr/>
        </p:nvSpPr>
        <p:spPr>
          <a:xfrm>
            <a:off x="5857012" y="1140114"/>
            <a:ext cx="2974388" cy="923330"/>
          </a:xfrm>
          <a:prstGeom prst="rect">
            <a:avLst/>
          </a:prstGeom>
          <a:noFill/>
        </p:spPr>
        <p:txBody>
          <a:bodyPr wrap="square" rtlCol="0">
            <a:spAutoFit/>
          </a:bodyPr>
          <a:lstStyle/>
          <a:p>
            <a:pPr algn="ctr"/>
            <a:r>
              <a:rPr lang="en-US" sz="2700" b="1" dirty="0">
                <a:solidFill>
                  <a:schemeClr val="bg1"/>
                </a:solidFill>
                <a:latin typeface="Campton Light DEMO" panose="00000500000000000000" pitchFamily="50" charset="0"/>
              </a:rPr>
              <a:t>2019 Finance Competitive Report</a:t>
            </a:r>
          </a:p>
        </p:txBody>
      </p:sp>
    </p:spTree>
    <p:extLst>
      <p:ext uri="{BB962C8B-B14F-4D97-AF65-F5344CB8AC3E}">
        <p14:creationId xmlns:p14="http://schemas.microsoft.com/office/powerpoint/2010/main" val="2777757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DCBBE9F-AA49-44F7-9169-005787F5F18D}"/>
              </a:ext>
            </a:extLst>
          </p:cNvPr>
          <p:cNvSpPr txBox="1">
            <a:spLocks/>
          </p:cNvSpPr>
          <p:nvPr/>
        </p:nvSpPr>
        <p:spPr>
          <a:xfrm>
            <a:off x="81814" y="896226"/>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sz="2100" dirty="0">
                <a:solidFill>
                  <a:schemeClr val="bg1"/>
                </a:solidFill>
                <a:latin typeface="Campton Light DEMO" panose="00000500000000000000" pitchFamily="50" charset="0"/>
                <a:cs typeface="Arial" panose="020B0604020202020204" pitchFamily="34" charset="0"/>
              </a:rPr>
              <a:t>BANKING &amp; FINANCE CATEGORY 2019</a:t>
            </a:r>
          </a:p>
        </p:txBody>
      </p:sp>
      <p:sp>
        <p:nvSpPr>
          <p:cNvPr id="7" name="Slide Number Placeholder 6">
            <a:extLst>
              <a:ext uri="{FF2B5EF4-FFF2-40B4-BE49-F238E27FC236}">
                <a16:creationId xmlns:a16="http://schemas.microsoft.com/office/drawing/2014/main" id="{59460C72-88C2-4105-A382-3C98D477806F}"/>
              </a:ext>
            </a:extLst>
          </p:cNvPr>
          <p:cNvSpPr>
            <a:spLocks noGrp="1"/>
          </p:cNvSpPr>
          <p:nvPr>
            <p:ph type="sldNum" sz="quarter" idx="12"/>
          </p:nvPr>
        </p:nvSpPr>
        <p:spPr>
          <a:xfrm>
            <a:off x="7019925" y="5624512"/>
            <a:ext cx="2057400" cy="273844"/>
          </a:xfrm>
        </p:spPr>
        <p:txBody>
          <a:bodyPr/>
          <a:lstStyle/>
          <a:p>
            <a:fld id="{2EB3FD74-EDC9-43AB-9672-1DA7A07508EE}" type="slidenum">
              <a:rPr lang="en-US" smtClean="0"/>
              <a:t>54</a:t>
            </a:fld>
            <a:endParaRPr lang="en-US"/>
          </a:p>
        </p:txBody>
      </p:sp>
      <p:pic>
        <p:nvPicPr>
          <p:cNvPr id="69" name="Picture 68">
            <a:extLst>
              <a:ext uri="{FF2B5EF4-FFF2-40B4-BE49-F238E27FC236}">
                <a16:creationId xmlns:a16="http://schemas.microsoft.com/office/drawing/2014/main" id="{3ED0681B-7227-426B-9AB6-4D2DF0EDDCD3}"/>
              </a:ext>
            </a:extLst>
          </p:cNvPr>
          <p:cNvPicPr>
            <a:picLocks noChangeAspect="1"/>
          </p:cNvPicPr>
          <p:nvPr/>
        </p:nvPicPr>
        <p:blipFill>
          <a:blip r:embed="rId2"/>
          <a:stretch>
            <a:fillRect/>
          </a:stretch>
        </p:blipFill>
        <p:spPr>
          <a:xfrm>
            <a:off x="7288849" y="4352528"/>
            <a:ext cx="1648613" cy="386518"/>
          </a:xfrm>
          <a:prstGeom prst="rect">
            <a:avLst/>
          </a:prstGeom>
        </p:spPr>
      </p:pic>
      <p:pic>
        <p:nvPicPr>
          <p:cNvPr id="74" name="Picture 73">
            <a:extLst>
              <a:ext uri="{FF2B5EF4-FFF2-40B4-BE49-F238E27FC236}">
                <a16:creationId xmlns:a16="http://schemas.microsoft.com/office/drawing/2014/main" id="{59617D4F-5C13-4DA7-A5A2-63D969BD947A}"/>
              </a:ext>
            </a:extLst>
          </p:cNvPr>
          <p:cNvPicPr>
            <a:picLocks noChangeAspect="1"/>
          </p:cNvPicPr>
          <p:nvPr/>
        </p:nvPicPr>
        <p:blipFill>
          <a:blip r:embed="rId3"/>
          <a:stretch>
            <a:fillRect/>
          </a:stretch>
        </p:blipFill>
        <p:spPr>
          <a:xfrm>
            <a:off x="7590979" y="5331411"/>
            <a:ext cx="1161095" cy="273843"/>
          </a:xfrm>
          <a:prstGeom prst="rect">
            <a:avLst/>
          </a:prstGeom>
        </p:spPr>
      </p:pic>
      <p:pic>
        <p:nvPicPr>
          <p:cNvPr id="83" name="Picture 82">
            <a:extLst>
              <a:ext uri="{FF2B5EF4-FFF2-40B4-BE49-F238E27FC236}">
                <a16:creationId xmlns:a16="http://schemas.microsoft.com/office/drawing/2014/main" id="{5C44ED3A-D5F1-4D02-A9B4-81F5E31CEE81}"/>
              </a:ext>
            </a:extLst>
          </p:cNvPr>
          <p:cNvPicPr>
            <a:picLocks noChangeAspect="1"/>
          </p:cNvPicPr>
          <p:nvPr/>
        </p:nvPicPr>
        <p:blipFill>
          <a:blip r:embed="rId4"/>
          <a:stretch>
            <a:fillRect/>
          </a:stretch>
        </p:blipFill>
        <p:spPr>
          <a:xfrm>
            <a:off x="2945050" y="4228408"/>
            <a:ext cx="794459" cy="672235"/>
          </a:xfrm>
          <a:prstGeom prst="rect">
            <a:avLst/>
          </a:prstGeom>
        </p:spPr>
      </p:pic>
      <p:pic>
        <p:nvPicPr>
          <p:cNvPr id="86" name="Picture 85">
            <a:extLst>
              <a:ext uri="{FF2B5EF4-FFF2-40B4-BE49-F238E27FC236}">
                <a16:creationId xmlns:a16="http://schemas.microsoft.com/office/drawing/2014/main" id="{D2726C50-33B1-4D3C-9D48-E10C7F9148EC}"/>
              </a:ext>
            </a:extLst>
          </p:cNvPr>
          <p:cNvPicPr>
            <a:picLocks noChangeAspect="1"/>
          </p:cNvPicPr>
          <p:nvPr/>
        </p:nvPicPr>
        <p:blipFill>
          <a:blip r:embed="rId5"/>
          <a:stretch>
            <a:fillRect/>
          </a:stretch>
        </p:blipFill>
        <p:spPr>
          <a:xfrm>
            <a:off x="7802238" y="2645741"/>
            <a:ext cx="1215776" cy="386518"/>
          </a:xfrm>
          <a:prstGeom prst="rect">
            <a:avLst/>
          </a:prstGeom>
        </p:spPr>
      </p:pic>
      <p:pic>
        <p:nvPicPr>
          <p:cNvPr id="87" name="Picture 86">
            <a:extLst>
              <a:ext uri="{FF2B5EF4-FFF2-40B4-BE49-F238E27FC236}">
                <a16:creationId xmlns:a16="http://schemas.microsoft.com/office/drawing/2014/main" id="{BC632DE1-5F15-42D7-B804-90E25F10605A}"/>
              </a:ext>
            </a:extLst>
          </p:cNvPr>
          <p:cNvPicPr>
            <a:picLocks noChangeAspect="1"/>
          </p:cNvPicPr>
          <p:nvPr/>
        </p:nvPicPr>
        <p:blipFill>
          <a:blip r:embed="rId6"/>
          <a:stretch>
            <a:fillRect/>
          </a:stretch>
        </p:blipFill>
        <p:spPr>
          <a:xfrm>
            <a:off x="434012" y="3437850"/>
            <a:ext cx="764975" cy="631936"/>
          </a:xfrm>
          <a:prstGeom prst="rect">
            <a:avLst/>
          </a:prstGeom>
        </p:spPr>
      </p:pic>
      <p:pic>
        <p:nvPicPr>
          <p:cNvPr id="88" name="Picture 87">
            <a:extLst>
              <a:ext uri="{FF2B5EF4-FFF2-40B4-BE49-F238E27FC236}">
                <a16:creationId xmlns:a16="http://schemas.microsoft.com/office/drawing/2014/main" id="{9111DBBC-EC70-40F9-9751-E9C6DB48C5A8}"/>
              </a:ext>
            </a:extLst>
          </p:cNvPr>
          <p:cNvPicPr>
            <a:picLocks noChangeAspect="1"/>
          </p:cNvPicPr>
          <p:nvPr/>
        </p:nvPicPr>
        <p:blipFill>
          <a:blip r:embed="rId7"/>
          <a:stretch>
            <a:fillRect/>
          </a:stretch>
        </p:blipFill>
        <p:spPr>
          <a:xfrm>
            <a:off x="2507858" y="3507696"/>
            <a:ext cx="1345343" cy="403010"/>
          </a:xfrm>
          <a:prstGeom prst="rect">
            <a:avLst/>
          </a:prstGeom>
        </p:spPr>
      </p:pic>
      <p:pic>
        <p:nvPicPr>
          <p:cNvPr id="89" name="Picture 88">
            <a:extLst>
              <a:ext uri="{FF2B5EF4-FFF2-40B4-BE49-F238E27FC236}">
                <a16:creationId xmlns:a16="http://schemas.microsoft.com/office/drawing/2014/main" id="{16060229-74AD-4AE5-A5C9-C8F02910C781}"/>
              </a:ext>
            </a:extLst>
          </p:cNvPr>
          <p:cNvPicPr>
            <a:picLocks noChangeAspect="1"/>
          </p:cNvPicPr>
          <p:nvPr/>
        </p:nvPicPr>
        <p:blipFill>
          <a:blip r:embed="rId8"/>
          <a:stretch>
            <a:fillRect/>
          </a:stretch>
        </p:blipFill>
        <p:spPr>
          <a:xfrm>
            <a:off x="4720760" y="3532818"/>
            <a:ext cx="2061815" cy="311081"/>
          </a:xfrm>
          <a:prstGeom prst="rect">
            <a:avLst/>
          </a:prstGeom>
        </p:spPr>
      </p:pic>
      <p:pic>
        <p:nvPicPr>
          <p:cNvPr id="93" name="Picture 92">
            <a:extLst>
              <a:ext uri="{FF2B5EF4-FFF2-40B4-BE49-F238E27FC236}">
                <a16:creationId xmlns:a16="http://schemas.microsoft.com/office/drawing/2014/main" id="{4EA26C35-085B-4D1E-8F0D-E43111EC5E63}"/>
              </a:ext>
            </a:extLst>
          </p:cNvPr>
          <p:cNvPicPr>
            <a:picLocks noChangeAspect="1"/>
          </p:cNvPicPr>
          <p:nvPr/>
        </p:nvPicPr>
        <p:blipFill>
          <a:blip r:embed="rId9"/>
          <a:stretch>
            <a:fillRect/>
          </a:stretch>
        </p:blipFill>
        <p:spPr>
          <a:xfrm>
            <a:off x="6515802" y="2438683"/>
            <a:ext cx="594329" cy="786613"/>
          </a:xfrm>
          <a:prstGeom prst="rect">
            <a:avLst/>
          </a:prstGeom>
        </p:spPr>
      </p:pic>
      <p:pic>
        <p:nvPicPr>
          <p:cNvPr id="98" name="Picture 97">
            <a:extLst>
              <a:ext uri="{FF2B5EF4-FFF2-40B4-BE49-F238E27FC236}">
                <a16:creationId xmlns:a16="http://schemas.microsoft.com/office/drawing/2014/main" id="{CBD46492-0EAC-4F82-8F59-3C02A4C05770}"/>
              </a:ext>
            </a:extLst>
          </p:cNvPr>
          <p:cNvPicPr>
            <a:picLocks noChangeAspect="1"/>
          </p:cNvPicPr>
          <p:nvPr/>
        </p:nvPicPr>
        <p:blipFill>
          <a:blip r:embed="rId10"/>
          <a:stretch>
            <a:fillRect/>
          </a:stretch>
        </p:blipFill>
        <p:spPr>
          <a:xfrm>
            <a:off x="4494498" y="2502720"/>
            <a:ext cx="632071" cy="576065"/>
          </a:xfrm>
          <a:prstGeom prst="rect">
            <a:avLst/>
          </a:prstGeom>
        </p:spPr>
      </p:pic>
      <p:pic>
        <p:nvPicPr>
          <p:cNvPr id="102" name="Picture 101">
            <a:extLst>
              <a:ext uri="{FF2B5EF4-FFF2-40B4-BE49-F238E27FC236}">
                <a16:creationId xmlns:a16="http://schemas.microsoft.com/office/drawing/2014/main" id="{30CC97D1-3B3E-444D-952B-3F9CEF3C802F}"/>
              </a:ext>
            </a:extLst>
          </p:cNvPr>
          <p:cNvPicPr>
            <a:picLocks noChangeAspect="1"/>
          </p:cNvPicPr>
          <p:nvPr/>
        </p:nvPicPr>
        <p:blipFill>
          <a:blip r:embed="rId11"/>
          <a:stretch>
            <a:fillRect/>
          </a:stretch>
        </p:blipFill>
        <p:spPr>
          <a:xfrm>
            <a:off x="1846045" y="1829311"/>
            <a:ext cx="1496235" cy="346854"/>
          </a:xfrm>
          <a:prstGeom prst="rect">
            <a:avLst/>
          </a:prstGeom>
        </p:spPr>
      </p:pic>
      <p:pic>
        <p:nvPicPr>
          <p:cNvPr id="107" name="Picture 106">
            <a:extLst>
              <a:ext uri="{FF2B5EF4-FFF2-40B4-BE49-F238E27FC236}">
                <a16:creationId xmlns:a16="http://schemas.microsoft.com/office/drawing/2014/main" id="{D1489CA7-F9C2-408A-8774-76AA24F7D109}"/>
              </a:ext>
            </a:extLst>
          </p:cNvPr>
          <p:cNvPicPr>
            <a:picLocks noChangeAspect="1"/>
          </p:cNvPicPr>
          <p:nvPr/>
        </p:nvPicPr>
        <p:blipFill>
          <a:blip r:embed="rId12"/>
          <a:stretch>
            <a:fillRect/>
          </a:stretch>
        </p:blipFill>
        <p:spPr>
          <a:xfrm>
            <a:off x="2938381" y="2719076"/>
            <a:ext cx="1141388" cy="346853"/>
          </a:xfrm>
          <a:prstGeom prst="rect">
            <a:avLst/>
          </a:prstGeom>
        </p:spPr>
      </p:pic>
      <p:pic>
        <p:nvPicPr>
          <p:cNvPr id="108" name="Picture 107">
            <a:extLst>
              <a:ext uri="{FF2B5EF4-FFF2-40B4-BE49-F238E27FC236}">
                <a16:creationId xmlns:a16="http://schemas.microsoft.com/office/drawing/2014/main" id="{1B2F9F13-6ED0-455B-9A53-9F89D1168E39}"/>
              </a:ext>
            </a:extLst>
          </p:cNvPr>
          <p:cNvPicPr>
            <a:picLocks noChangeAspect="1"/>
          </p:cNvPicPr>
          <p:nvPr/>
        </p:nvPicPr>
        <p:blipFill>
          <a:blip r:embed="rId13"/>
          <a:stretch>
            <a:fillRect/>
          </a:stretch>
        </p:blipFill>
        <p:spPr>
          <a:xfrm>
            <a:off x="424133" y="1646365"/>
            <a:ext cx="1167833" cy="470494"/>
          </a:xfrm>
          <a:prstGeom prst="rect">
            <a:avLst/>
          </a:prstGeom>
        </p:spPr>
      </p:pic>
      <p:pic>
        <p:nvPicPr>
          <p:cNvPr id="109" name="Picture 108">
            <a:extLst>
              <a:ext uri="{FF2B5EF4-FFF2-40B4-BE49-F238E27FC236}">
                <a16:creationId xmlns:a16="http://schemas.microsoft.com/office/drawing/2014/main" id="{2F5FF0E1-81A9-4810-8BCB-928BEC19BB01}"/>
              </a:ext>
            </a:extLst>
          </p:cNvPr>
          <p:cNvPicPr>
            <a:picLocks noChangeAspect="1"/>
          </p:cNvPicPr>
          <p:nvPr/>
        </p:nvPicPr>
        <p:blipFill>
          <a:blip r:embed="rId14"/>
          <a:stretch>
            <a:fillRect/>
          </a:stretch>
        </p:blipFill>
        <p:spPr>
          <a:xfrm>
            <a:off x="3853201" y="1823736"/>
            <a:ext cx="1546622" cy="305187"/>
          </a:xfrm>
          <a:prstGeom prst="rect">
            <a:avLst/>
          </a:prstGeom>
        </p:spPr>
      </p:pic>
      <p:pic>
        <p:nvPicPr>
          <p:cNvPr id="110" name="Picture 109">
            <a:extLst>
              <a:ext uri="{FF2B5EF4-FFF2-40B4-BE49-F238E27FC236}">
                <a16:creationId xmlns:a16="http://schemas.microsoft.com/office/drawing/2014/main" id="{00CF830A-B92A-40D8-9878-A38331D8FE63}"/>
              </a:ext>
            </a:extLst>
          </p:cNvPr>
          <p:cNvPicPr>
            <a:picLocks noChangeAspect="1"/>
          </p:cNvPicPr>
          <p:nvPr/>
        </p:nvPicPr>
        <p:blipFill>
          <a:blip r:embed="rId15"/>
          <a:stretch>
            <a:fillRect/>
          </a:stretch>
        </p:blipFill>
        <p:spPr>
          <a:xfrm>
            <a:off x="5910743" y="1847473"/>
            <a:ext cx="1387212" cy="305187"/>
          </a:xfrm>
          <a:prstGeom prst="rect">
            <a:avLst/>
          </a:prstGeom>
        </p:spPr>
      </p:pic>
      <p:pic>
        <p:nvPicPr>
          <p:cNvPr id="4" name="Picture 3">
            <a:extLst>
              <a:ext uri="{FF2B5EF4-FFF2-40B4-BE49-F238E27FC236}">
                <a16:creationId xmlns:a16="http://schemas.microsoft.com/office/drawing/2014/main" id="{477A0C53-1BD1-4D99-A5C2-D39CAAD5E55B}"/>
              </a:ext>
            </a:extLst>
          </p:cNvPr>
          <p:cNvPicPr>
            <a:picLocks noChangeAspect="1"/>
          </p:cNvPicPr>
          <p:nvPr/>
        </p:nvPicPr>
        <p:blipFill>
          <a:blip r:embed="rId16"/>
          <a:stretch>
            <a:fillRect/>
          </a:stretch>
        </p:blipFill>
        <p:spPr>
          <a:xfrm>
            <a:off x="1769091" y="5310504"/>
            <a:ext cx="1345343" cy="324409"/>
          </a:xfrm>
          <a:prstGeom prst="rect">
            <a:avLst/>
          </a:prstGeom>
        </p:spPr>
      </p:pic>
      <p:pic>
        <p:nvPicPr>
          <p:cNvPr id="8" name="Picture 7">
            <a:extLst>
              <a:ext uri="{FF2B5EF4-FFF2-40B4-BE49-F238E27FC236}">
                <a16:creationId xmlns:a16="http://schemas.microsoft.com/office/drawing/2014/main" id="{C1B50FA3-F659-4704-AC9B-9AE238171982}"/>
              </a:ext>
            </a:extLst>
          </p:cNvPr>
          <p:cNvPicPr>
            <a:picLocks noChangeAspect="1"/>
          </p:cNvPicPr>
          <p:nvPr/>
        </p:nvPicPr>
        <p:blipFill>
          <a:blip r:embed="rId17"/>
          <a:stretch>
            <a:fillRect/>
          </a:stretch>
        </p:blipFill>
        <p:spPr>
          <a:xfrm>
            <a:off x="5751667" y="4297933"/>
            <a:ext cx="1119242" cy="441113"/>
          </a:xfrm>
          <a:prstGeom prst="rect">
            <a:avLst/>
          </a:prstGeom>
        </p:spPr>
      </p:pic>
      <p:pic>
        <p:nvPicPr>
          <p:cNvPr id="1026" name="Picture 2" descr="Image result for bridge bank">
            <a:extLst>
              <a:ext uri="{FF2B5EF4-FFF2-40B4-BE49-F238E27FC236}">
                <a16:creationId xmlns:a16="http://schemas.microsoft.com/office/drawing/2014/main" id="{65C9BA13-CA3D-4534-B26B-BE977EC5D8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840596" y="1646366"/>
            <a:ext cx="1177418" cy="613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ptive resources">
            <a:extLst>
              <a:ext uri="{FF2B5EF4-FFF2-40B4-BE49-F238E27FC236}">
                <a16:creationId xmlns:a16="http://schemas.microsoft.com/office/drawing/2014/main" id="{E6445999-81E5-4C0E-924F-20842BA85A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3074" y="2421610"/>
            <a:ext cx="849504" cy="849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rtus Financial">
            <a:extLst>
              <a:ext uri="{FF2B5EF4-FFF2-40B4-BE49-F238E27FC236}">
                <a16:creationId xmlns:a16="http://schemas.microsoft.com/office/drawing/2014/main" id="{C1BA8F9A-8232-4278-BFE5-DC92EB71C5E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43884" y="2438683"/>
            <a:ext cx="9429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iscover financial services">
            <a:extLst>
              <a:ext uri="{FF2B5EF4-FFF2-40B4-BE49-F238E27FC236}">
                <a16:creationId xmlns:a16="http://schemas.microsoft.com/office/drawing/2014/main" id="{FBF871AA-6873-4494-A8B5-D28DCC3573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37660" y="2481015"/>
            <a:ext cx="672043" cy="6720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tcr">
            <a:extLst>
              <a:ext uri="{FF2B5EF4-FFF2-40B4-BE49-F238E27FC236}">
                <a16:creationId xmlns:a16="http://schemas.microsoft.com/office/drawing/2014/main" id="{0225098C-128B-4BD3-B25B-E03B2BEF8FB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52504" y="3477446"/>
            <a:ext cx="1146736" cy="2957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uaranteed rate">
            <a:extLst>
              <a:ext uri="{FF2B5EF4-FFF2-40B4-BE49-F238E27FC236}">
                <a16:creationId xmlns:a16="http://schemas.microsoft.com/office/drawing/2014/main" id="{35D69037-A1B1-42C0-92C2-42EF7C87E3A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53549" y="4387911"/>
            <a:ext cx="1345343" cy="3532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pnc">
            <a:extLst>
              <a:ext uri="{FF2B5EF4-FFF2-40B4-BE49-F238E27FC236}">
                <a16:creationId xmlns:a16="http://schemas.microsoft.com/office/drawing/2014/main" id="{DDE2DB01-C11F-4A42-8FA6-C67A5FA081AC}"/>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27641" b="22492"/>
          <a:stretch/>
        </p:blipFill>
        <p:spPr bwMode="auto">
          <a:xfrm>
            <a:off x="4249629" y="4260274"/>
            <a:ext cx="1119242" cy="5581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trategic retirement partners">
            <a:extLst>
              <a:ext uri="{FF2B5EF4-FFF2-40B4-BE49-F238E27FC236}">
                <a16:creationId xmlns:a16="http://schemas.microsoft.com/office/drawing/2014/main" id="{0FCC0E44-E43E-4C76-82C9-2A8093AB5AC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3792" y="5078576"/>
            <a:ext cx="779513" cy="77951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illiam blair">
            <a:extLst>
              <a:ext uri="{FF2B5EF4-FFF2-40B4-BE49-F238E27FC236}">
                <a16:creationId xmlns:a16="http://schemas.microsoft.com/office/drawing/2014/main" id="{B1CE06F7-81C9-4526-BA8E-1F15D7F1B4F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99174" y="5185440"/>
            <a:ext cx="1123669" cy="5853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s trust">
            <a:extLst>
              <a:ext uri="{FF2B5EF4-FFF2-40B4-BE49-F238E27FC236}">
                <a16:creationId xmlns:a16="http://schemas.microsoft.com/office/drawing/2014/main" id="{3231ECD5-8229-4503-B90C-E61E2EF86E3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648127" y="5270715"/>
            <a:ext cx="1738913" cy="40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126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DCBBE9F-AA49-44F7-9169-005787F5F18D}"/>
              </a:ext>
            </a:extLst>
          </p:cNvPr>
          <p:cNvSpPr txBox="1">
            <a:spLocks/>
          </p:cNvSpPr>
          <p:nvPr/>
        </p:nvSpPr>
        <p:spPr>
          <a:xfrm>
            <a:off x="81814" y="896226"/>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endParaRPr lang="en-US" sz="2100" dirty="0">
              <a:solidFill>
                <a:schemeClr val="bg1"/>
              </a:solidFill>
              <a:latin typeface="Campton Light DEMO" panose="00000500000000000000" pitchFamily="50" charset="0"/>
              <a:cs typeface="Arial" panose="020B0604020202020204" pitchFamily="34" charset="0"/>
            </a:endParaRPr>
          </a:p>
        </p:txBody>
      </p:sp>
      <p:sp>
        <p:nvSpPr>
          <p:cNvPr id="7" name="Slide Number Placeholder 6">
            <a:extLst>
              <a:ext uri="{FF2B5EF4-FFF2-40B4-BE49-F238E27FC236}">
                <a16:creationId xmlns:a16="http://schemas.microsoft.com/office/drawing/2014/main" id="{59460C72-88C2-4105-A382-3C98D477806F}"/>
              </a:ext>
            </a:extLst>
          </p:cNvPr>
          <p:cNvSpPr>
            <a:spLocks noGrp="1"/>
          </p:cNvSpPr>
          <p:nvPr>
            <p:ph type="sldNum" sz="quarter" idx="12"/>
          </p:nvPr>
        </p:nvSpPr>
        <p:spPr>
          <a:xfrm>
            <a:off x="7019925" y="5624512"/>
            <a:ext cx="2057400" cy="273844"/>
          </a:xfrm>
        </p:spPr>
        <p:txBody>
          <a:bodyPr/>
          <a:lstStyle/>
          <a:p>
            <a:fld id="{2EB3FD74-EDC9-43AB-9672-1DA7A07508EE}" type="slidenum">
              <a:rPr lang="en-US" smtClean="0"/>
              <a:t>55</a:t>
            </a:fld>
            <a:endParaRPr lang="en-US"/>
          </a:p>
        </p:txBody>
      </p:sp>
      <p:sp>
        <p:nvSpPr>
          <p:cNvPr id="4" name="Title 4">
            <a:extLst>
              <a:ext uri="{FF2B5EF4-FFF2-40B4-BE49-F238E27FC236}">
                <a16:creationId xmlns:a16="http://schemas.microsoft.com/office/drawing/2014/main" id="{15E9EAE7-253B-4E9D-89C5-7B0B92EFD890}"/>
              </a:ext>
            </a:extLst>
          </p:cNvPr>
          <p:cNvSpPr txBox="1">
            <a:spLocks/>
          </p:cNvSpPr>
          <p:nvPr/>
        </p:nvSpPr>
        <p:spPr>
          <a:xfrm>
            <a:off x="196114" y="937788"/>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sz="2100" dirty="0">
                <a:solidFill>
                  <a:schemeClr val="bg1"/>
                </a:solidFill>
                <a:latin typeface="Campton Light DEMO" panose="00000500000000000000" pitchFamily="50" charset="0"/>
                <a:cs typeface="Arial" panose="020B0604020202020204" pitchFamily="34" charset="0"/>
              </a:rPr>
              <a:t>2019 PRINT AD FREQUENCY: BANKING &amp; FINANCE</a:t>
            </a:r>
          </a:p>
        </p:txBody>
      </p:sp>
      <p:pic>
        <p:nvPicPr>
          <p:cNvPr id="2" name="Picture 1">
            <a:extLst>
              <a:ext uri="{FF2B5EF4-FFF2-40B4-BE49-F238E27FC236}">
                <a16:creationId xmlns:a16="http://schemas.microsoft.com/office/drawing/2014/main" id="{94BD899A-0B03-4987-8DD2-317449B831D0}"/>
              </a:ext>
            </a:extLst>
          </p:cNvPr>
          <p:cNvPicPr>
            <a:picLocks noChangeAspect="1"/>
          </p:cNvPicPr>
          <p:nvPr/>
        </p:nvPicPr>
        <p:blipFill>
          <a:blip r:embed="rId2"/>
          <a:stretch>
            <a:fillRect/>
          </a:stretch>
        </p:blipFill>
        <p:spPr>
          <a:xfrm>
            <a:off x="1588511" y="2168807"/>
            <a:ext cx="5966978" cy="27160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4217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DCBBE9F-AA49-44F7-9169-005787F5F18D}"/>
              </a:ext>
            </a:extLst>
          </p:cNvPr>
          <p:cNvSpPr txBox="1">
            <a:spLocks/>
          </p:cNvSpPr>
          <p:nvPr/>
        </p:nvSpPr>
        <p:spPr>
          <a:xfrm>
            <a:off x="81814" y="896226"/>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endParaRPr lang="en-US" sz="2100" dirty="0">
              <a:solidFill>
                <a:schemeClr val="bg1"/>
              </a:solidFill>
              <a:latin typeface="Campton Light DEMO" panose="00000500000000000000" pitchFamily="50" charset="0"/>
              <a:cs typeface="Arial" panose="020B0604020202020204" pitchFamily="34" charset="0"/>
            </a:endParaRPr>
          </a:p>
        </p:txBody>
      </p:sp>
      <p:sp>
        <p:nvSpPr>
          <p:cNvPr id="4" name="Title 4">
            <a:extLst>
              <a:ext uri="{FF2B5EF4-FFF2-40B4-BE49-F238E27FC236}">
                <a16:creationId xmlns:a16="http://schemas.microsoft.com/office/drawing/2014/main" id="{15E9EAE7-253B-4E9D-89C5-7B0B92EFD890}"/>
              </a:ext>
            </a:extLst>
          </p:cNvPr>
          <p:cNvSpPr txBox="1">
            <a:spLocks/>
          </p:cNvSpPr>
          <p:nvPr/>
        </p:nvSpPr>
        <p:spPr>
          <a:xfrm>
            <a:off x="202406" y="965258"/>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sz="2100" dirty="0">
                <a:solidFill>
                  <a:schemeClr val="bg1"/>
                </a:solidFill>
                <a:latin typeface="Campton Light DEMO" panose="00000500000000000000" pitchFamily="50" charset="0"/>
                <a:cs typeface="Arial" panose="020B0604020202020204" pitchFamily="34" charset="0"/>
              </a:rPr>
              <a:t>2019 PRINT ADVERTISING: BANKING &amp; FINANCE</a:t>
            </a:r>
          </a:p>
        </p:txBody>
      </p:sp>
      <p:grpSp>
        <p:nvGrpSpPr>
          <p:cNvPr id="6" name="Group 5">
            <a:extLst>
              <a:ext uri="{FF2B5EF4-FFF2-40B4-BE49-F238E27FC236}">
                <a16:creationId xmlns:a16="http://schemas.microsoft.com/office/drawing/2014/main" id="{5319B6B8-7686-486E-9AD0-429CA428D219}"/>
              </a:ext>
            </a:extLst>
          </p:cNvPr>
          <p:cNvGrpSpPr/>
          <p:nvPr/>
        </p:nvGrpSpPr>
        <p:grpSpPr>
          <a:xfrm>
            <a:off x="1829652" y="4539221"/>
            <a:ext cx="3862333" cy="900246"/>
            <a:chOff x="501717" y="5192108"/>
            <a:chExt cx="5149777" cy="1200327"/>
          </a:xfrm>
        </p:grpSpPr>
        <p:sp>
          <p:nvSpPr>
            <p:cNvPr id="9" name="TextBox 8">
              <a:extLst>
                <a:ext uri="{FF2B5EF4-FFF2-40B4-BE49-F238E27FC236}">
                  <a16:creationId xmlns:a16="http://schemas.microsoft.com/office/drawing/2014/main" id="{F527D689-B071-4D50-BCF8-6EB9C9B365C0}"/>
                </a:ext>
              </a:extLst>
            </p:cNvPr>
            <p:cNvSpPr txBox="1"/>
            <p:nvPr/>
          </p:nvSpPr>
          <p:spPr>
            <a:xfrm>
              <a:off x="1815768" y="5212363"/>
              <a:ext cx="1835844" cy="1046440"/>
            </a:xfrm>
            <a:prstGeom prst="rect">
              <a:avLst/>
            </a:prstGeom>
            <a:noFill/>
          </p:spPr>
          <p:txBody>
            <a:bodyPr wrap="square" rtlCol="0">
              <a:spAutoFit/>
            </a:bodyPr>
            <a:lstStyle/>
            <a:p>
              <a:pPr lvl="0"/>
              <a:r>
                <a:rPr lang="en-US" sz="750" b="1" dirty="0"/>
                <a:t>Altair Advisers LLC</a:t>
              </a:r>
            </a:p>
            <a:p>
              <a:pPr lvl="0"/>
              <a:r>
                <a:rPr lang="en-US" sz="750" b="1" dirty="0"/>
                <a:t>Captive Resources</a:t>
              </a:r>
            </a:p>
            <a:p>
              <a:pPr lvl="0"/>
              <a:r>
                <a:rPr lang="en-US" sz="750" b="1" dirty="0"/>
                <a:t>Certus Financial</a:t>
              </a:r>
            </a:p>
            <a:p>
              <a:pPr lvl="0"/>
              <a:r>
                <a:rPr lang="en-US" sz="750" b="1" dirty="0"/>
                <a:t>Chicago Capital, LLC</a:t>
              </a:r>
            </a:p>
            <a:p>
              <a:pPr lvl="0"/>
              <a:r>
                <a:rPr lang="en-US" sz="750" b="1" dirty="0"/>
                <a:t>Chicago Equity Partners</a:t>
              </a:r>
            </a:p>
            <a:p>
              <a:pPr lvl="0"/>
              <a:r>
                <a:rPr lang="en-US" sz="750" b="1" dirty="0"/>
                <a:t>Discover Financial Services</a:t>
              </a:r>
            </a:p>
          </p:txBody>
        </p:sp>
        <p:sp>
          <p:nvSpPr>
            <p:cNvPr id="10" name="TextBox 9">
              <a:extLst>
                <a:ext uri="{FF2B5EF4-FFF2-40B4-BE49-F238E27FC236}">
                  <a16:creationId xmlns:a16="http://schemas.microsoft.com/office/drawing/2014/main" id="{BED29713-1BB5-4764-8997-4585A031A97F}"/>
                </a:ext>
              </a:extLst>
            </p:cNvPr>
            <p:cNvSpPr txBox="1"/>
            <p:nvPr/>
          </p:nvSpPr>
          <p:spPr>
            <a:xfrm>
              <a:off x="3684950" y="5192108"/>
              <a:ext cx="1835844" cy="1200327"/>
            </a:xfrm>
            <a:prstGeom prst="rect">
              <a:avLst/>
            </a:prstGeom>
            <a:noFill/>
          </p:spPr>
          <p:txBody>
            <a:bodyPr wrap="square" rtlCol="0">
              <a:spAutoFit/>
            </a:bodyPr>
            <a:lstStyle/>
            <a:p>
              <a:pPr lvl="0"/>
              <a:r>
                <a:rPr lang="en-US" sz="750" b="1" dirty="0"/>
                <a:t>Federal Home Loan Bank of Chicago</a:t>
              </a:r>
            </a:p>
            <a:p>
              <a:pPr lvl="0"/>
              <a:r>
                <a:rPr lang="en-US" sz="750" b="1" dirty="0"/>
                <a:t>Fifth Third Bank</a:t>
              </a:r>
            </a:p>
            <a:p>
              <a:pPr lvl="0"/>
              <a:r>
                <a:rPr lang="en-US" sz="750" b="1" dirty="0"/>
                <a:t>GTCR</a:t>
              </a:r>
            </a:p>
            <a:p>
              <a:pPr lvl="0"/>
              <a:r>
                <a:rPr lang="en-US" sz="750" b="1" dirty="0"/>
                <a:t>Guaranteed Rate</a:t>
              </a:r>
            </a:p>
            <a:p>
              <a:pPr lvl="0"/>
              <a:r>
                <a:rPr lang="en-US" sz="750" b="1" dirty="0"/>
                <a:t>Strategic Retirement Partners</a:t>
              </a:r>
            </a:p>
            <a:p>
              <a:pPr lvl="0"/>
              <a:r>
                <a:rPr lang="en-US" sz="750" b="1" dirty="0"/>
                <a:t>US Bank</a:t>
              </a:r>
            </a:p>
          </p:txBody>
        </p:sp>
        <p:sp>
          <p:nvSpPr>
            <p:cNvPr id="13" name="Double Brace 12">
              <a:extLst>
                <a:ext uri="{FF2B5EF4-FFF2-40B4-BE49-F238E27FC236}">
                  <a16:creationId xmlns:a16="http://schemas.microsoft.com/office/drawing/2014/main" id="{B43D02CD-6590-48B2-A192-E03FD493DA5C}"/>
                </a:ext>
              </a:extLst>
            </p:cNvPr>
            <p:cNvSpPr/>
            <p:nvPr/>
          </p:nvSpPr>
          <p:spPr>
            <a:xfrm>
              <a:off x="1501338" y="5271322"/>
              <a:ext cx="4150156" cy="915703"/>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14" name="TextBox 13">
              <a:extLst>
                <a:ext uri="{FF2B5EF4-FFF2-40B4-BE49-F238E27FC236}">
                  <a16:creationId xmlns:a16="http://schemas.microsoft.com/office/drawing/2014/main" id="{AE55F758-81B6-40A7-80C3-53EF1BAB683E}"/>
                </a:ext>
              </a:extLst>
            </p:cNvPr>
            <p:cNvSpPr txBox="1"/>
            <p:nvPr/>
          </p:nvSpPr>
          <p:spPr>
            <a:xfrm>
              <a:off x="501717" y="5469106"/>
              <a:ext cx="923783" cy="677107"/>
            </a:xfrm>
            <a:prstGeom prst="rect">
              <a:avLst/>
            </a:prstGeom>
            <a:noFill/>
          </p:spPr>
          <p:txBody>
            <a:bodyPr wrap="square" rtlCol="0">
              <a:spAutoFit/>
            </a:bodyPr>
            <a:lstStyle/>
            <a:p>
              <a:r>
                <a:rPr lang="en-US" sz="900" b="1" dirty="0">
                  <a:latin typeface="Campton Light DEMO" panose="00000500000000000000" pitchFamily="50" charset="0"/>
                </a:rPr>
                <a:t>One time advertisers</a:t>
              </a:r>
            </a:p>
          </p:txBody>
        </p:sp>
      </p:grpSp>
      <p:pic>
        <p:nvPicPr>
          <p:cNvPr id="15" name="Picture 14">
            <a:extLst>
              <a:ext uri="{FF2B5EF4-FFF2-40B4-BE49-F238E27FC236}">
                <a16:creationId xmlns:a16="http://schemas.microsoft.com/office/drawing/2014/main" id="{E91E44C7-93AC-499F-9E8A-E938E5DF539E}"/>
              </a:ext>
            </a:extLst>
          </p:cNvPr>
          <p:cNvPicPr>
            <a:picLocks noChangeAspect="1"/>
          </p:cNvPicPr>
          <p:nvPr/>
        </p:nvPicPr>
        <p:blipFill>
          <a:blip r:embed="rId2"/>
          <a:stretch>
            <a:fillRect/>
          </a:stretch>
        </p:blipFill>
        <p:spPr>
          <a:xfrm>
            <a:off x="7540454" y="1558815"/>
            <a:ext cx="1263735" cy="181451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7A95647-71DA-428E-94DE-04FD2ED5D91B}"/>
              </a:ext>
            </a:extLst>
          </p:cNvPr>
          <p:cNvPicPr>
            <a:picLocks noChangeAspect="1"/>
          </p:cNvPicPr>
          <p:nvPr/>
        </p:nvPicPr>
        <p:blipFill>
          <a:blip r:embed="rId3"/>
          <a:stretch>
            <a:fillRect/>
          </a:stretch>
        </p:blipFill>
        <p:spPr>
          <a:xfrm>
            <a:off x="7529772" y="3713754"/>
            <a:ext cx="1309977" cy="181451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239CFD6-772B-448A-9D03-4714A45B40A8}"/>
              </a:ext>
            </a:extLst>
          </p:cNvPr>
          <p:cNvPicPr>
            <a:picLocks noChangeAspect="1"/>
          </p:cNvPicPr>
          <p:nvPr/>
        </p:nvPicPr>
        <p:blipFill>
          <a:blip r:embed="rId4"/>
          <a:stretch>
            <a:fillRect/>
          </a:stretch>
        </p:blipFill>
        <p:spPr>
          <a:xfrm>
            <a:off x="297215" y="2038516"/>
            <a:ext cx="6927209" cy="2097242"/>
          </a:xfrm>
          <a:prstGeom prst="rect">
            <a:avLst/>
          </a:prstGeom>
        </p:spPr>
      </p:pic>
    </p:spTree>
    <p:extLst>
      <p:ext uri="{BB962C8B-B14F-4D97-AF65-F5344CB8AC3E}">
        <p14:creationId xmlns:p14="http://schemas.microsoft.com/office/powerpoint/2010/main" val="1352572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DCBBE9F-AA49-44F7-9169-005787F5F18D}"/>
              </a:ext>
            </a:extLst>
          </p:cNvPr>
          <p:cNvSpPr txBox="1">
            <a:spLocks/>
          </p:cNvSpPr>
          <p:nvPr/>
        </p:nvSpPr>
        <p:spPr>
          <a:xfrm>
            <a:off x="81814" y="896226"/>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endParaRPr lang="en-US" sz="2100" dirty="0">
              <a:solidFill>
                <a:schemeClr val="bg1"/>
              </a:solidFill>
              <a:latin typeface="Campton Light DEMO" panose="00000500000000000000" pitchFamily="50" charset="0"/>
              <a:cs typeface="Arial" panose="020B0604020202020204" pitchFamily="34" charset="0"/>
            </a:endParaRPr>
          </a:p>
        </p:txBody>
      </p:sp>
      <p:sp>
        <p:nvSpPr>
          <p:cNvPr id="7" name="Slide Number Placeholder 6">
            <a:extLst>
              <a:ext uri="{FF2B5EF4-FFF2-40B4-BE49-F238E27FC236}">
                <a16:creationId xmlns:a16="http://schemas.microsoft.com/office/drawing/2014/main" id="{59460C72-88C2-4105-A382-3C98D477806F}"/>
              </a:ext>
            </a:extLst>
          </p:cNvPr>
          <p:cNvSpPr>
            <a:spLocks noGrp="1"/>
          </p:cNvSpPr>
          <p:nvPr>
            <p:ph type="sldNum" sz="quarter" idx="12"/>
          </p:nvPr>
        </p:nvSpPr>
        <p:spPr>
          <a:xfrm>
            <a:off x="7019925" y="5624512"/>
            <a:ext cx="2057400" cy="273844"/>
          </a:xfrm>
        </p:spPr>
        <p:txBody>
          <a:bodyPr/>
          <a:lstStyle/>
          <a:p>
            <a:fld id="{2EB3FD74-EDC9-43AB-9672-1DA7A07508EE}" type="slidenum">
              <a:rPr lang="en-US" smtClean="0"/>
              <a:t>57</a:t>
            </a:fld>
            <a:endParaRPr lang="en-US"/>
          </a:p>
        </p:txBody>
      </p:sp>
      <p:sp>
        <p:nvSpPr>
          <p:cNvPr id="4" name="Title 4">
            <a:extLst>
              <a:ext uri="{FF2B5EF4-FFF2-40B4-BE49-F238E27FC236}">
                <a16:creationId xmlns:a16="http://schemas.microsoft.com/office/drawing/2014/main" id="{15E9EAE7-253B-4E9D-89C5-7B0B92EFD890}"/>
              </a:ext>
            </a:extLst>
          </p:cNvPr>
          <p:cNvSpPr txBox="1">
            <a:spLocks/>
          </p:cNvSpPr>
          <p:nvPr/>
        </p:nvSpPr>
        <p:spPr>
          <a:xfrm>
            <a:off x="196114" y="927397"/>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sz="2100" dirty="0">
                <a:solidFill>
                  <a:schemeClr val="bg1"/>
                </a:solidFill>
                <a:latin typeface="Campton Light DEMO" panose="00000500000000000000" pitchFamily="50" charset="0"/>
                <a:cs typeface="Arial" panose="020B0604020202020204" pitchFamily="34" charset="0"/>
              </a:rPr>
              <a:t>2019 DIGITAL ADVERTISING: BANKING &amp; FINANCE</a:t>
            </a:r>
          </a:p>
        </p:txBody>
      </p:sp>
      <p:pic>
        <p:nvPicPr>
          <p:cNvPr id="2" name="Picture 1">
            <a:extLst>
              <a:ext uri="{FF2B5EF4-FFF2-40B4-BE49-F238E27FC236}">
                <a16:creationId xmlns:a16="http://schemas.microsoft.com/office/drawing/2014/main" id="{1D5F342C-5CE5-4E45-9E5C-E338D079B1B2}"/>
              </a:ext>
            </a:extLst>
          </p:cNvPr>
          <p:cNvPicPr>
            <a:picLocks noChangeAspect="1"/>
          </p:cNvPicPr>
          <p:nvPr/>
        </p:nvPicPr>
        <p:blipFill>
          <a:blip r:embed="rId2"/>
          <a:stretch>
            <a:fillRect/>
          </a:stretch>
        </p:blipFill>
        <p:spPr>
          <a:xfrm>
            <a:off x="5771020" y="3401025"/>
            <a:ext cx="2937701" cy="214763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692D769-8F3A-45CF-8BDF-61B1569D47AF}"/>
              </a:ext>
            </a:extLst>
          </p:cNvPr>
          <p:cNvPicPr>
            <a:picLocks noChangeAspect="1"/>
          </p:cNvPicPr>
          <p:nvPr/>
        </p:nvPicPr>
        <p:blipFill>
          <a:blip r:embed="rId3"/>
          <a:stretch>
            <a:fillRect/>
          </a:stretch>
        </p:blipFill>
        <p:spPr>
          <a:xfrm>
            <a:off x="5771020" y="2158530"/>
            <a:ext cx="3109751" cy="7752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EEF9E67B-9E70-43B0-A20A-FB4B16AA612E}"/>
              </a:ext>
            </a:extLst>
          </p:cNvPr>
          <p:cNvPicPr>
            <a:picLocks noChangeAspect="1"/>
          </p:cNvPicPr>
          <p:nvPr/>
        </p:nvPicPr>
        <p:blipFill>
          <a:blip r:embed="rId4"/>
          <a:stretch>
            <a:fillRect/>
          </a:stretch>
        </p:blipFill>
        <p:spPr>
          <a:xfrm>
            <a:off x="263230" y="1937925"/>
            <a:ext cx="5250517" cy="3435292"/>
          </a:xfrm>
          <a:prstGeom prst="rect">
            <a:avLst/>
          </a:prstGeom>
        </p:spPr>
      </p:pic>
    </p:spTree>
    <p:extLst>
      <p:ext uri="{BB962C8B-B14F-4D97-AF65-F5344CB8AC3E}">
        <p14:creationId xmlns:p14="http://schemas.microsoft.com/office/powerpoint/2010/main" val="16805189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EDCBBE9F-AA49-44F7-9169-005787F5F18D}"/>
              </a:ext>
            </a:extLst>
          </p:cNvPr>
          <p:cNvSpPr txBox="1">
            <a:spLocks/>
          </p:cNvSpPr>
          <p:nvPr/>
        </p:nvSpPr>
        <p:spPr>
          <a:xfrm>
            <a:off x="81814" y="896226"/>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endParaRPr lang="en-US" sz="2100" dirty="0">
              <a:solidFill>
                <a:schemeClr val="bg1"/>
              </a:solidFill>
              <a:latin typeface="Campton Light DEMO" panose="00000500000000000000" pitchFamily="50" charset="0"/>
              <a:cs typeface="Arial" panose="020B0604020202020204" pitchFamily="34" charset="0"/>
            </a:endParaRPr>
          </a:p>
        </p:txBody>
      </p:sp>
      <p:sp>
        <p:nvSpPr>
          <p:cNvPr id="7" name="Slide Number Placeholder 6">
            <a:extLst>
              <a:ext uri="{FF2B5EF4-FFF2-40B4-BE49-F238E27FC236}">
                <a16:creationId xmlns:a16="http://schemas.microsoft.com/office/drawing/2014/main" id="{59460C72-88C2-4105-A382-3C98D477806F}"/>
              </a:ext>
            </a:extLst>
          </p:cNvPr>
          <p:cNvSpPr>
            <a:spLocks noGrp="1"/>
          </p:cNvSpPr>
          <p:nvPr>
            <p:ph type="sldNum" sz="quarter" idx="12"/>
          </p:nvPr>
        </p:nvSpPr>
        <p:spPr>
          <a:xfrm>
            <a:off x="7019925" y="5624512"/>
            <a:ext cx="2057400" cy="273844"/>
          </a:xfrm>
        </p:spPr>
        <p:txBody>
          <a:bodyPr/>
          <a:lstStyle/>
          <a:p>
            <a:fld id="{2EB3FD74-EDC9-43AB-9672-1DA7A07508EE}" type="slidenum">
              <a:rPr lang="en-US" smtClean="0"/>
              <a:t>58</a:t>
            </a:fld>
            <a:endParaRPr lang="en-US"/>
          </a:p>
        </p:txBody>
      </p:sp>
      <p:sp>
        <p:nvSpPr>
          <p:cNvPr id="4" name="Title 4">
            <a:extLst>
              <a:ext uri="{FF2B5EF4-FFF2-40B4-BE49-F238E27FC236}">
                <a16:creationId xmlns:a16="http://schemas.microsoft.com/office/drawing/2014/main" id="{15E9EAE7-253B-4E9D-89C5-7B0B92EFD890}"/>
              </a:ext>
            </a:extLst>
          </p:cNvPr>
          <p:cNvSpPr txBox="1">
            <a:spLocks/>
          </p:cNvSpPr>
          <p:nvPr/>
        </p:nvSpPr>
        <p:spPr>
          <a:xfrm>
            <a:off x="196114" y="948179"/>
            <a:ext cx="7509164" cy="49131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200" kern="1200">
                <a:solidFill>
                  <a:schemeClr val="tx1"/>
                </a:solidFill>
                <a:latin typeface="+mj-lt"/>
                <a:ea typeface="+mj-ea"/>
                <a:cs typeface="+mj-cs"/>
              </a:defRPr>
            </a:lvl1pPr>
          </a:lstStyle>
          <a:p>
            <a:r>
              <a:rPr lang="en-US" sz="2100" dirty="0">
                <a:solidFill>
                  <a:schemeClr val="bg1"/>
                </a:solidFill>
                <a:latin typeface="Campton Light DEMO" panose="00000500000000000000" pitchFamily="50" charset="0"/>
                <a:cs typeface="Arial" panose="020B0604020202020204" pitchFamily="34" charset="0"/>
              </a:rPr>
              <a:t>2019 EVENT ADVERTISING: BANKING &amp; FINANCE</a:t>
            </a:r>
          </a:p>
        </p:txBody>
      </p:sp>
      <p:pic>
        <p:nvPicPr>
          <p:cNvPr id="6" name="Picture 5">
            <a:extLst>
              <a:ext uri="{FF2B5EF4-FFF2-40B4-BE49-F238E27FC236}">
                <a16:creationId xmlns:a16="http://schemas.microsoft.com/office/drawing/2014/main" id="{85E9EC31-04F5-49BE-A16D-3BFDEEED0CF7}"/>
              </a:ext>
            </a:extLst>
          </p:cNvPr>
          <p:cNvPicPr>
            <a:picLocks noChangeAspect="1"/>
          </p:cNvPicPr>
          <p:nvPr/>
        </p:nvPicPr>
        <p:blipFill>
          <a:blip r:embed="rId2"/>
          <a:stretch>
            <a:fillRect/>
          </a:stretch>
        </p:blipFill>
        <p:spPr>
          <a:xfrm>
            <a:off x="5871451" y="2213316"/>
            <a:ext cx="2677622" cy="2699724"/>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7E91967-5394-4D35-B420-79803A95F4B0}"/>
              </a:ext>
            </a:extLst>
          </p:cNvPr>
          <p:cNvPicPr>
            <a:picLocks noChangeAspect="1"/>
          </p:cNvPicPr>
          <p:nvPr/>
        </p:nvPicPr>
        <p:blipFill>
          <a:blip r:embed="rId3"/>
          <a:stretch>
            <a:fillRect/>
          </a:stretch>
        </p:blipFill>
        <p:spPr>
          <a:xfrm>
            <a:off x="510703" y="2752725"/>
            <a:ext cx="5064807" cy="1352550"/>
          </a:xfrm>
          <a:prstGeom prst="rect">
            <a:avLst/>
          </a:prstGeom>
        </p:spPr>
      </p:pic>
    </p:spTree>
    <p:extLst>
      <p:ext uri="{BB962C8B-B14F-4D97-AF65-F5344CB8AC3E}">
        <p14:creationId xmlns:p14="http://schemas.microsoft.com/office/powerpoint/2010/main" val="2488585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A178559-9795-4A02-8BA2-460F3A8B7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881" y="1116211"/>
            <a:ext cx="6329363" cy="4747022"/>
          </a:xfrm>
          <a:prstGeom prst="rect">
            <a:avLst/>
          </a:prstGeom>
        </p:spPr>
      </p:pic>
    </p:spTree>
    <p:extLst>
      <p:ext uri="{BB962C8B-B14F-4D97-AF65-F5344CB8AC3E}">
        <p14:creationId xmlns:p14="http://schemas.microsoft.com/office/powerpoint/2010/main" val="205127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273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Solution Selling</a:t>
            </a:r>
            <a:endParaRPr lang="en-US" sz="2800" dirty="0">
              <a:latin typeface="Avenir Book"/>
              <a:cs typeface="Avenir Book"/>
            </a:endParaRPr>
          </a:p>
        </p:txBody>
      </p:sp>
      <p:grpSp>
        <p:nvGrpSpPr>
          <p:cNvPr id="15" name="Group 14">
            <a:extLst>
              <a:ext uri="{FF2B5EF4-FFF2-40B4-BE49-F238E27FC236}">
                <a16:creationId xmlns:a16="http://schemas.microsoft.com/office/drawing/2014/main" id="{6111BEAC-8157-2341-AC65-843163FBB749}"/>
              </a:ext>
            </a:extLst>
          </p:cNvPr>
          <p:cNvGrpSpPr/>
          <p:nvPr/>
        </p:nvGrpSpPr>
        <p:grpSpPr>
          <a:xfrm>
            <a:off x="1626529" y="2133044"/>
            <a:ext cx="3932499" cy="3800475"/>
            <a:chOff x="2598079" y="2175907"/>
            <a:chExt cx="3932499" cy="3800475"/>
          </a:xfrm>
        </p:grpSpPr>
        <p:sp>
          <p:nvSpPr>
            <p:cNvPr id="2" name="Rectangle 1">
              <a:extLst>
                <a:ext uri="{FF2B5EF4-FFF2-40B4-BE49-F238E27FC236}">
                  <a16:creationId xmlns:a16="http://schemas.microsoft.com/office/drawing/2014/main" id="{8F103F24-2C85-564F-BD17-2700DEA365D2}"/>
                </a:ext>
              </a:extLst>
            </p:cNvPr>
            <p:cNvSpPr/>
            <p:nvPr/>
          </p:nvSpPr>
          <p:spPr>
            <a:xfrm rot="18900000">
              <a:off x="2671762" y="2175907"/>
              <a:ext cx="3800475" cy="3800475"/>
            </a:xfrm>
            <a:prstGeom prst="rect">
              <a:avLst/>
            </a:prstGeom>
            <a:noFill/>
            <a:ln w="25400">
              <a:solidFill>
                <a:srgbClr val="6364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8AFC15F-D4A6-D14A-899B-D17F80426428}"/>
                </a:ext>
              </a:extLst>
            </p:cNvPr>
            <p:cNvCxnSpPr/>
            <p:nvPr/>
          </p:nvCxnSpPr>
          <p:spPr>
            <a:xfrm>
              <a:off x="3671888" y="2286000"/>
              <a:ext cx="1814512" cy="0"/>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204775A-2863-4749-AA1A-787606AC2C82}"/>
                </a:ext>
              </a:extLst>
            </p:cNvPr>
            <p:cNvCxnSpPr/>
            <p:nvPr/>
          </p:nvCxnSpPr>
          <p:spPr>
            <a:xfrm>
              <a:off x="3671888" y="5853112"/>
              <a:ext cx="1814512" cy="0"/>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309AE46-3266-3042-AF13-CE7096D1A54A}"/>
                </a:ext>
              </a:extLst>
            </p:cNvPr>
            <p:cNvCxnSpPr>
              <a:cxnSpLocks/>
            </p:cNvCxnSpPr>
            <p:nvPr/>
          </p:nvCxnSpPr>
          <p:spPr>
            <a:xfrm>
              <a:off x="2598079" y="3328987"/>
              <a:ext cx="3902870" cy="0"/>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2304ED7-039D-8B4D-8E09-198949E845C6}"/>
                </a:ext>
              </a:extLst>
            </p:cNvPr>
            <p:cNvCxnSpPr>
              <a:cxnSpLocks/>
            </p:cNvCxnSpPr>
            <p:nvPr/>
          </p:nvCxnSpPr>
          <p:spPr>
            <a:xfrm>
              <a:off x="2627708" y="4824412"/>
              <a:ext cx="3902870" cy="0"/>
            </a:xfrm>
            <a:prstGeom prst="line">
              <a:avLst/>
            </a:prstGeom>
            <a:ln w="25400">
              <a:solidFill>
                <a:srgbClr val="636463"/>
              </a:solidFill>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1354B621-6ADA-FF47-8740-A2007BCB243F}"/>
              </a:ext>
            </a:extLst>
          </p:cNvPr>
          <p:cNvCxnSpPr/>
          <p:nvPr/>
        </p:nvCxnSpPr>
        <p:spPr>
          <a:xfrm>
            <a:off x="7002583" y="3486355"/>
            <a:ext cx="0" cy="1528763"/>
          </a:xfrm>
          <a:prstGeom prst="straightConnector1">
            <a:avLst/>
          </a:prstGeom>
          <a:ln w="63500">
            <a:solidFill>
              <a:srgbClr val="0092D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6DD011C1-C68C-144B-9D45-A1831110A1A2}"/>
              </a:ext>
            </a:extLst>
          </p:cNvPr>
          <p:cNvCxnSpPr>
            <a:cxnSpLocks/>
          </p:cNvCxnSpPr>
          <p:nvPr/>
        </p:nvCxnSpPr>
        <p:spPr>
          <a:xfrm>
            <a:off x="6442079" y="2860593"/>
            <a:ext cx="1633537" cy="0"/>
          </a:xfrm>
          <a:prstGeom prst="straightConnector1">
            <a:avLst/>
          </a:prstGeom>
          <a:ln w="63500">
            <a:solidFill>
              <a:srgbClr val="0092D2"/>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573BD87-7056-994F-817F-686FFBF6B1EE}"/>
              </a:ext>
            </a:extLst>
          </p:cNvPr>
          <p:cNvSpPr txBox="1"/>
          <p:nvPr/>
        </p:nvSpPr>
        <p:spPr>
          <a:xfrm>
            <a:off x="6287792" y="2138196"/>
            <a:ext cx="2543175" cy="584775"/>
          </a:xfrm>
          <a:prstGeom prst="rect">
            <a:avLst/>
          </a:prstGeom>
          <a:noFill/>
        </p:spPr>
        <p:txBody>
          <a:bodyPr wrap="square" rtlCol="0">
            <a:spAutoFit/>
          </a:bodyPr>
          <a:lstStyle/>
          <a:p>
            <a:r>
              <a:rPr lang="en-US" sz="3200" b="1" dirty="0"/>
              <a:t>Time Spent</a:t>
            </a:r>
          </a:p>
        </p:txBody>
      </p:sp>
      <p:sp>
        <p:nvSpPr>
          <p:cNvPr id="23" name="TextBox 22">
            <a:extLst>
              <a:ext uri="{FF2B5EF4-FFF2-40B4-BE49-F238E27FC236}">
                <a16:creationId xmlns:a16="http://schemas.microsoft.com/office/drawing/2014/main" id="{9A26DA45-D81A-CA42-9082-08B507E21ADA}"/>
              </a:ext>
            </a:extLst>
          </p:cNvPr>
          <p:cNvSpPr txBox="1"/>
          <p:nvPr/>
        </p:nvSpPr>
        <p:spPr>
          <a:xfrm>
            <a:off x="7205141" y="3665961"/>
            <a:ext cx="1221531" cy="584775"/>
          </a:xfrm>
          <a:prstGeom prst="rect">
            <a:avLst/>
          </a:prstGeom>
          <a:noFill/>
        </p:spPr>
        <p:txBody>
          <a:bodyPr wrap="square" rtlCol="0">
            <a:spAutoFit/>
          </a:bodyPr>
          <a:lstStyle/>
          <a:p>
            <a:r>
              <a:rPr lang="en-US" sz="3200" b="1" dirty="0"/>
              <a:t>Order</a:t>
            </a:r>
          </a:p>
        </p:txBody>
      </p:sp>
      <p:sp>
        <p:nvSpPr>
          <p:cNvPr id="24" name="TextBox 23">
            <a:extLst>
              <a:ext uri="{FF2B5EF4-FFF2-40B4-BE49-F238E27FC236}">
                <a16:creationId xmlns:a16="http://schemas.microsoft.com/office/drawing/2014/main" id="{E6B694F6-042F-FB49-8B8F-F19469351A3F}"/>
              </a:ext>
            </a:extLst>
          </p:cNvPr>
          <p:cNvSpPr txBox="1"/>
          <p:nvPr/>
        </p:nvSpPr>
        <p:spPr>
          <a:xfrm>
            <a:off x="1483230" y="1615484"/>
            <a:ext cx="4075798" cy="584775"/>
          </a:xfrm>
          <a:prstGeom prst="rect">
            <a:avLst/>
          </a:prstGeom>
          <a:noFill/>
        </p:spPr>
        <p:txBody>
          <a:bodyPr wrap="square" rtlCol="0">
            <a:spAutoFit/>
          </a:bodyPr>
          <a:lstStyle/>
          <a:p>
            <a:pPr algn="ctr"/>
            <a:r>
              <a:rPr lang="en-US" sz="3200" b="1" dirty="0"/>
              <a:t>Pre-call Planning</a:t>
            </a:r>
          </a:p>
        </p:txBody>
      </p:sp>
      <p:sp>
        <p:nvSpPr>
          <p:cNvPr id="25" name="TextBox 24">
            <a:extLst>
              <a:ext uri="{FF2B5EF4-FFF2-40B4-BE49-F238E27FC236}">
                <a16:creationId xmlns:a16="http://schemas.microsoft.com/office/drawing/2014/main" id="{1A4C050F-C94B-E94D-94F4-E8E8558F4BD9}"/>
              </a:ext>
            </a:extLst>
          </p:cNvPr>
          <p:cNvSpPr txBox="1"/>
          <p:nvPr/>
        </p:nvSpPr>
        <p:spPr>
          <a:xfrm>
            <a:off x="1540065" y="2512171"/>
            <a:ext cx="4075798" cy="584775"/>
          </a:xfrm>
          <a:prstGeom prst="rect">
            <a:avLst/>
          </a:prstGeom>
          <a:noFill/>
        </p:spPr>
        <p:txBody>
          <a:bodyPr wrap="square" rtlCol="0">
            <a:spAutoFit/>
          </a:bodyPr>
          <a:lstStyle/>
          <a:p>
            <a:pPr algn="ctr"/>
            <a:r>
              <a:rPr lang="en-US" sz="3200" b="1" dirty="0"/>
              <a:t>Need Finding</a:t>
            </a:r>
          </a:p>
        </p:txBody>
      </p:sp>
      <p:sp>
        <p:nvSpPr>
          <p:cNvPr id="26" name="TextBox 25">
            <a:extLst>
              <a:ext uri="{FF2B5EF4-FFF2-40B4-BE49-F238E27FC236}">
                <a16:creationId xmlns:a16="http://schemas.microsoft.com/office/drawing/2014/main" id="{1CEBBC51-39DA-B446-87D3-1D44ABB61605}"/>
              </a:ext>
            </a:extLst>
          </p:cNvPr>
          <p:cNvSpPr txBox="1"/>
          <p:nvPr/>
        </p:nvSpPr>
        <p:spPr>
          <a:xfrm>
            <a:off x="1609427" y="3646860"/>
            <a:ext cx="4075798" cy="584775"/>
          </a:xfrm>
          <a:prstGeom prst="rect">
            <a:avLst/>
          </a:prstGeom>
          <a:noFill/>
        </p:spPr>
        <p:txBody>
          <a:bodyPr wrap="square" rtlCol="0">
            <a:spAutoFit/>
          </a:bodyPr>
          <a:lstStyle/>
          <a:p>
            <a:pPr algn="ctr"/>
            <a:r>
              <a:rPr lang="en-US" sz="3200" b="1" dirty="0"/>
              <a:t>Ideate</a:t>
            </a:r>
          </a:p>
        </p:txBody>
      </p:sp>
      <p:sp>
        <p:nvSpPr>
          <p:cNvPr id="27" name="TextBox 26">
            <a:extLst>
              <a:ext uri="{FF2B5EF4-FFF2-40B4-BE49-F238E27FC236}">
                <a16:creationId xmlns:a16="http://schemas.microsoft.com/office/drawing/2014/main" id="{B5AB7432-1459-3D45-A622-D0E9B2A180C4}"/>
              </a:ext>
            </a:extLst>
          </p:cNvPr>
          <p:cNvSpPr txBox="1"/>
          <p:nvPr/>
        </p:nvSpPr>
        <p:spPr>
          <a:xfrm>
            <a:off x="1562550" y="4955929"/>
            <a:ext cx="4075798" cy="584775"/>
          </a:xfrm>
          <a:prstGeom prst="rect">
            <a:avLst/>
          </a:prstGeom>
          <a:noFill/>
        </p:spPr>
        <p:txBody>
          <a:bodyPr wrap="square" rtlCol="0">
            <a:spAutoFit/>
          </a:bodyPr>
          <a:lstStyle/>
          <a:p>
            <a:pPr algn="ctr"/>
            <a:r>
              <a:rPr lang="en-US" sz="3200" b="1" dirty="0"/>
              <a:t>Proposal</a:t>
            </a:r>
          </a:p>
        </p:txBody>
      </p:sp>
      <p:sp>
        <p:nvSpPr>
          <p:cNvPr id="28" name="TextBox 27">
            <a:extLst>
              <a:ext uri="{FF2B5EF4-FFF2-40B4-BE49-F238E27FC236}">
                <a16:creationId xmlns:a16="http://schemas.microsoft.com/office/drawing/2014/main" id="{6631D16A-86B7-C84D-A21F-70B6C7DDE107}"/>
              </a:ext>
            </a:extLst>
          </p:cNvPr>
          <p:cNvSpPr txBox="1"/>
          <p:nvPr/>
        </p:nvSpPr>
        <p:spPr>
          <a:xfrm>
            <a:off x="1511805" y="5881979"/>
            <a:ext cx="4075798" cy="584775"/>
          </a:xfrm>
          <a:prstGeom prst="rect">
            <a:avLst/>
          </a:prstGeom>
          <a:noFill/>
        </p:spPr>
        <p:txBody>
          <a:bodyPr wrap="square" rtlCol="0">
            <a:spAutoFit/>
          </a:bodyPr>
          <a:lstStyle/>
          <a:p>
            <a:pPr algn="ctr"/>
            <a:r>
              <a:rPr lang="en-US" sz="3200" b="1" dirty="0"/>
              <a:t>Close</a:t>
            </a:r>
          </a:p>
        </p:txBody>
      </p:sp>
      <p:sp>
        <p:nvSpPr>
          <p:cNvPr id="4" name="Curved Right Arrow 3">
            <a:extLst>
              <a:ext uri="{FF2B5EF4-FFF2-40B4-BE49-F238E27FC236}">
                <a16:creationId xmlns:a16="http://schemas.microsoft.com/office/drawing/2014/main" id="{2710369E-77A8-2345-B811-6B68F00D56DA}"/>
              </a:ext>
            </a:extLst>
          </p:cNvPr>
          <p:cNvSpPr/>
          <p:nvPr/>
        </p:nvSpPr>
        <p:spPr>
          <a:xfrm>
            <a:off x="2233534" y="3486355"/>
            <a:ext cx="674558" cy="1115625"/>
          </a:xfrm>
          <a:prstGeom prst="curvedRightArrow">
            <a:avLst/>
          </a:prstGeom>
          <a:solidFill>
            <a:schemeClr val="bg1"/>
          </a:solidFill>
          <a:ln>
            <a:solidFill>
              <a:srgbClr val="0092D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 name="Curved Right Arrow 20">
            <a:extLst>
              <a:ext uri="{FF2B5EF4-FFF2-40B4-BE49-F238E27FC236}">
                <a16:creationId xmlns:a16="http://schemas.microsoft.com/office/drawing/2014/main" id="{2FA57177-3AEC-0B49-B1F2-3141A2756E9D}"/>
              </a:ext>
            </a:extLst>
          </p:cNvPr>
          <p:cNvSpPr/>
          <p:nvPr/>
        </p:nvSpPr>
        <p:spPr>
          <a:xfrm rot="10800000">
            <a:off x="4260663" y="3438221"/>
            <a:ext cx="674558" cy="1115625"/>
          </a:xfrm>
          <a:prstGeom prst="curvedRightArrow">
            <a:avLst/>
          </a:prstGeom>
          <a:solidFill>
            <a:schemeClr val="bg1"/>
          </a:solidFill>
          <a:ln>
            <a:solidFill>
              <a:srgbClr val="0092D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76710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Narrow" panose="020B0606020202030204" pitchFamily="34" charset="0"/>
              </a:rPr>
              <a:t>RESEARCH: CRAIN’S CHICAGO BUSINESS- MEDIA AUDIT</a:t>
            </a:r>
          </a:p>
        </p:txBody>
      </p:sp>
      <p:pic>
        <p:nvPicPr>
          <p:cNvPr id="3" name="Picture 2"/>
          <p:cNvPicPr>
            <a:picLocks noChangeAspect="1"/>
          </p:cNvPicPr>
          <p:nvPr/>
        </p:nvPicPr>
        <p:blipFill>
          <a:blip r:embed="rId2"/>
          <a:stretch>
            <a:fillRect/>
          </a:stretch>
        </p:blipFill>
        <p:spPr>
          <a:xfrm>
            <a:off x="1517418" y="1321497"/>
            <a:ext cx="5790408" cy="4045072"/>
          </a:xfrm>
          <a:prstGeom prst="rect">
            <a:avLst/>
          </a:prstGeom>
        </p:spPr>
      </p:pic>
    </p:spTree>
    <p:extLst>
      <p:ext uri="{BB962C8B-B14F-4D97-AF65-F5344CB8AC3E}">
        <p14:creationId xmlns:p14="http://schemas.microsoft.com/office/powerpoint/2010/main" val="4160148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1414" y="1737122"/>
            <a:ext cx="8136731" cy="3552444"/>
          </a:xfrm>
          <a:prstGeom prst="rect">
            <a:avLst/>
          </a:prstGeom>
          <a:ln>
            <a:solidFill>
              <a:schemeClr val="tx1"/>
            </a:solidFill>
          </a:ln>
        </p:spPr>
      </p:pic>
      <p:sp>
        <p:nvSpPr>
          <p:cNvPr id="21" name="Slide Number Placeholder 20"/>
          <p:cNvSpPr>
            <a:spLocks noGrp="1"/>
          </p:cNvSpPr>
          <p:nvPr>
            <p:ph type="sldNum" sz="quarter" idx="12"/>
          </p:nvPr>
        </p:nvSpPr>
        <p:spPr/>
        <p:txBody>
          <a:bodyPr/>
          <a:lstStyle/>
          <a:p>
            <a:fld id="{C6499CEB-23C2-D148-9907-F227569FCD8E}" type="slidenum">
              <a:rPr lang="en-US" smtClean="0"/>
              <a:pPr/>
              <a:t>61</a:t>
            </a:fld>
            <a:endParaRPr lang="en-US" dirty="0"/>
          </a:p>
        </p:txBody>
      </p:sp>
      <p:sp>
        <p:nvSpPr>
          <p:cNvPr id="10" name="Title 4"/>
          <p:cNvSpPr>
            <a:spLocks noGrp="1"/>
          </p:cNvSpPr>
          <p:nvPr>
            <p:ph type="title"/>
          </p:nvPr>
        </p:nvSpPr>
        <p:spPr>
          <a:xfrm>
            <a:off x="316731" y="886416"/>
            <a:ext cx="8477646" cy="784830"/>
          </a:xfrm>
        </p:spPr>
        <p:txBody>
          <a:bodyPr/>
          <a:lstStyle/>
          <a:p>
            <a:r>
              <a:rPr lang="en-US" sz="2550" dirty="0">
                <a:latin typeface="Arial Narrow" panose="020B0606020202030204" pitchFamily="34" charset="0"/>
              </a:rPr>
              <a:t>CrainsChicagoBusiness.com Is Effective Delivering</a:t>
            </a:r>
            <a:br>
              <a:rPr lang="en-US" sz="2550" dirty="0">
                <a:latin typeface="Arial Narrow" panose="020B0606020202030204" pitchFamily="34" charset="0"/>
              </a:rPr>
            </a:br>
            <a:r>
              <a:rPr lang="en-US" sz="2550" dirty="0">
                <a:solidFill>
                  <a:srgbClr val="C00000"/>
                </a:solidFill>
                <a:latin typeface="Arial Narrow" panose="020B0606020202030204" pitchFamily="34" charset="0"/>
              </a:rPr>
              <a:t>Business Owners/Partners/Corporate Officers</a:t>
            </a:r>
            <a:endParaRPr lang="en-US" sz="2550" dirty="0">
              <a:latin typeface="Arial Narrow" panose="020B0606020202030204" pitchFamily="34" charset="0"/>
            </a:endParaRPr>
          </a:p>
        </p:txBody>
      </p:sp>
    </p:spTree>
    <p:extLst>
      <p:ext uri="{BB962C8B-B14F-4D97-AF65-F5344CB8AC3E}">
        <p14:creationId xmlns:p14="http://schemas.microsoft.com/office/powerpoint/2010/main" val="3048008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1414" y="1737122"/>
            <a:ext cx="8136731" cy="3552444"/>
          </a:xfrm>
          <a:prstGeom prst="rect">
            <a:avLst/>
          </a:prstGeom>
          <a:ln>
            <a:solidFill>
              <a:schemeClr val="tx1"/>
            </a:solidFill>
          </a:ln>
        </p:spPr>
      </p:pic>
      <p:sp>
        <p:nvSpPr>
          <p:cNvPr id="21" name="Slide Number Placeholder 20"/>
          <p:cNvSpPr>
            <a:spLocks noGrp="1"/>
          </p:cNvSpPr>
          <p:nvPr>
            <p:ph type="sldNum" sz="quarter" idx="12"/>
          </p:nvPr>
        </p:nvSpPr>
        <p:spPr/>
        <p:txBody>
          <a:bodyPr/>
          <a:lstStyle/>
          <a:p>
            <a:fld id="{C6499CEB-23C2-D148-9907-F227569FCD8E}" type="slidenum">
              <a:rPr lang="en-US" smtClean="0"/>
              <a:pPr/>
              <a:t>62</a:t>
            </a:fld>
            <a:endParaRPr lang="en-US" dirty="0"/>
          </a:p>
        </p:txBody>
      </p:sp>
      <p:sp>
        <p:nvSpPr>
          <p:cNvPr id="9" name="Title 4"/>
          <p:cNvSpPr>
            <a:spLocks noGrp="1"/>
          </p:cNvSpPr>
          <p:nvPr>
            <p:ph type="title"/>
          </p:nvPr>
        </p:nvSpPr>
        <p:spPr>
          <a:xfrm>
            <a:off x="316731" y="886416"/>
            <a:ext cx="8477646" cy="784830"/>
          </a:xfrm>
        </p:spPr>
        <p:txBody>
          <a:bodyPr/>
          <a:lstStyle/>
          <a:p>
            <a:r>
              <a:rPr lang="en-US" sz="2550" dirty="0">
                <a:latin typeface="Arial Narrow" panose="020B0606020202030204" pitchFamily="34" charset="0"/>
              </a:rPr>
              <a:t>Crain’s Chicago &amp; ChicagoBusiness.com Reach More </a:t>
            </a:r>
            <a:br>
              <a:rPr lang="en-US" sz="2550" dirty="0">
                <a:latin typeface="Arial Narrow" panose="020B0606020202030204" pitchFamily="34" charset="0"/>
              </a:rPr>
            </a:br>
            <a:r>
              <a:rPr lang="en-US" sz="2550" dirty="0">
                <a:solidFill>
                  <a:srgbClr val="C00000"/>
                </a:solidFill>
                <a:latin typeface="Arial Narrow" panose="020B0606020202030204" pitchFamily="34" charset="0"/>
              </a:rPr>
              <a:t>Business Owners/Partners/Corporate Officers</a:t>
            </a:r>
            <a:endParaRPr lang="en-US" sz="2550" dirty="0">
              <a:latin typeface="Arial Narrow" panose="020B0606020202030204" pitchFamily="34" charset="0"/>
            </a:endParaRPr>
          </a:p>
        </p:txBody>
      </p:sp>
    </p:spTree>
    <p:extLst>
      <p:ext uri="{BB962C8B-B14F-4D97-AF65-F5344CB8AC3E}">
        <p14:creationId xmlns:p14="http://schemas.microsoft.com/office/powerpoint/2010/main" val="2199693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3659" y="1736443"/>
            <a:ext cx="8136731" cy="3554034"/>
          </a:xfrm>
          <a:prstGeom prst="rect">
            <a:avLst/>
          </a:prstGeom>
          <a:ln>
            <a:solidFill>
              <a:schemeClr val="tx1"/>
            </a:solidFill>
          </a:ln>
        </p:spPr>
      </p:pic>
      <p:sp>
        <p:nvSpPr>
          <p:cNvPr id="21" name="Slide Number Placeholder 20"/>
          <p:cNvSpPr>
            <a:spLocks noGrp="1"/>
          </p:cNvSpPr>
          <p:nvPr>
            <p:ph type="sldNum" sz="quarter" idx="12"/>
          </p:nvPr>
        </p:nvSpPr>
        <p:spPr/>
        <p:txBody>
          <a:bodyPr/>
          <a:lstStyle/>
          <a:p>
            <a:fld id="{C6499CEB-23C2-D148-9907-F227569FCD8E}" type="slidenum">
              <a:rPr lang="en-US" smtClean="0"/>
              <a:pPr/>
              <a:t>63</a:t>
            </a:fld>
            <a:endParaRPr lang="en-US" dirty="0"/>
          </a:p>
        </p:txBody>
      </p:sp>
      <p:sp>
        <p:nvSpPr>
          <p:cNvPr id="13" name="Title 4"/>
          <p:cNvSpPr>
            <a:spLocks noGrp="1"/>
          </p:cNvSpPr>
          <p:nvPr>
            <p:ph type="title"/>
          </p:nvPr>
        </p:nvSpPr>
        <p:spPr>
          <a:xfrm>
            <a:off x="316731" y="886416"/>
            <a:ext cx="8477646" cy="784830"/>
          </a:xfrm>
        </p:spPr>
        <p:txBody>
          <a:bodyPr/>
          <a:lstStyle/>
          <a:p>
            <a:r>
              <a:rPr lang="en-US" sz="2550" dirty="0">
                <a:latin typeface="Arial Narrow" panose="020B0606020202030204" pitchFamily="34" charset="0"/>
              </a:rPr>
              <a:t>Crain’s Chicago Is Very Targeted, Efficiently Delivering</a:t>
            </a:r>
            <a:br>
              <a:rPr lang="en-US" sz="2550" dirty="0">
                <a:latin typeface="Arial Narrow" panose="020B0606020202030204" pitchFamily="34" charset="0"/>
              </a:rPr>
            </a:br>
            <a:r>
              <a:rPr lang="en-US" sz="2550" dirty="0">
                <a:solidFill>
                  <a:srgbClr val="C00000"/>
                </a:solidFill>
                <a:latin typeface="Arial Narrow" panose="020B0606020202030204" pitchFamily="34" charset="0"/>
              </a:rPr>
              <a:t>Business Owners/Partners/Corporate Officers</a:t>
            </a:r>
            <a:endParaRPr lang="en-US" sz="2550" dirty="0">
              <a:latin typeface="Arial Narrow" panose="020B0606020202030204" pitchFamily="34" charset="0"/>
            </a:endParaRPr>
          </a:p>
        </p:txBody>
      </p:sp>
    </p:spTree>
    <p:extLst>
      <p:ext uri="{BB962C8B-B14F-4D97-AF65-F5344CB8AC3E}">
        <p14:creationId xmlns:p14="http://schemas.microsoft.com/office/powerpoint/2010/main" val="826609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9882"/>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42406" y="2777885"/>
            <a:ext cx="8859187" cy="1862048"/>
          </a:xfrm>
          <a:prstGeom prst="rect">
            <a:avLst/>
          </a:prstGeom>
          <a:noFill/>
        </p:spPr>
        <p:txBody>
          <a:bodyPr wrap="square" rtlCol="0">
            <a:spAutoFit/>
          </a:bodyPr>
          <a:lstStyle/>
          <a:p>
            <a:pPr algn="ctr"/>
            <a:r>
              <a:rPr lang="en-US" sz="11500" b="1" dirty="0">
                <a:solidFill>
                  <a:srgbClr val="636463"/>
                </a:solidFill>
                <a:effectLst>
                  <a:outerShdw blurRad="50800" dist="38100" dir="2700000" algn="tl" rotWithShape="0">
                    <a:prstClr val="black">
                      <a:alpha val="40000"/>
                    </a:prstClr>
                  </a:outerShdw>
                </a:effectLst>
                <a:latin typeface="Avenir Book"/>
                <a:cs typeface="Avenir Book"/>
              </a:rPr>
              <a:t>Q&amp;A</a:t>
            </a:r>
            <a:endParaRPr lang="en-US" sz="6600" dirty="0">
              <a:latin typeface="Avenir Book"/>
              <a:cs typeface="Avenir Book"/>
            </a:endParaRPr>
          </a:p>
        </p:txBody>
      </p:sp>
    </p:spTree>
    <p:extLst>
      <p:ext uri="{BB962C8B-B14F-4D97-AF65-F5344CB8AC3E}">
        <p14:creationId xmlns:p14="http://schemas.microsoft.com/office/powerpoint/2010/main" val="231368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9253"/>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636463"/>
                </a:solidFill>
                <a:effectLst>
                  <a:outerShdw blurRad="50800" dist="38100" dir="2700000" algn="tl" rotWithShape="0">
                    <a:prstClr val="black">
                      <a:alpha val="40000"/>
                    </a:prstClr>
                  </a:outerShdw>
                </a:effectLst>
                <a:latin typeface="Avenir Book"/>
                <a:cs typeface="Avenir Book"/>
              </a:rPr>
              <a:t>Need Finding</a:t>
            </a:r>
            <a:endParaRPr lang="en-US" sz="2800" dirty="0">
              <a:latin typeface="Avenir Book"/>
              <a:cs typeface="Avenir Book"/>
            </a:endParaRPr>
          </a:p>
        </p:txBody>
      </p:sp>
      <p:pic>
        <p:nvPicPr>
          <p:cNvPr id="3" name="Picture 2">
            <a:extLst>
              <a:ext uri="{FF2B5EF4-FFF2-40B4-BE49-F238E27FC236}">
                <a16:creationId xmlns:a16="http://schemas.microsoft.com/office/drawing/2014/main" id="{D31E954E-A41F-0344-9E45-914CC51C1D8C}"/>
              </a:ext>
            </a:extLst>
          </p:cNvPr>
          <p:cNvPicPr>
            <a:picLocks noChangeAspect="1"/>
          </p:cNvPicPr>
          <p:nvPr/>
        </p:nvPicPr>
        <p:blipFill>
          <a:blip r:embed="rId3"/>
          <a:stretch>
            <a:fillRect/>
          </a:stretch>
        </p:blipFill>
        <p:spPr>
          <a:xfrm>
            <a:off x="470829" y="1462870"/>
            <a:ext cx="3677424" cy="5051050"/>
          </a:xfrm>
          <a:prstGeom prst="rect">
            <a:avLst/>
          </a:prstGeom>
          <a:ln>
            <a:solidFill>
              <a:srgbClr val="636463"/>
            </a:solidFill>
          </a:ln>
        </p:spPr>
      </p:pic>
      <p:sp>
        <p:nvSpPr>
          <p:cNvPr id="4" name="TextBox 3">
            <a:extLst>
              <a:ext uri="{FF2B5EF4-FFF2-40B4-BE49-F238E27FC236}">
                <a16:creationId xmlns:a16="http://schemas.microsoft.com/office/drawing/2014/main" id="{6BB305CB-03CF-4349-A9F8-5625C37E1307}"/>
              </a:ext>
            </a:extLst>
          </p:cNvPr>
          <p:cNvSpPr txBox="1"/>
          <p:nvPr/>
        </p:nvSpPr>
        <p:spPr>
          <a:xfrm>
            <a:off x="4619082" y="1225689"/>
            <a:ext cx="4360026" cy="5447645"/>
          </a:xfrm>
          <a:prstGeom prst="rect">
            <a:avLst/>
          </a:prstGeom>
          <a:noFill/>
        </p:spPr>
        <p:txBody>
          <a:bodyPr wrap="square" rtlCol="0">
            <a:spAutoFit/>
          </a:bodyPr>
          <a:lstStyle/>
          <a:p>
            <a:r>
              <a:rPr lang="en-US" sz="3600" b="1" dirty="0"/>
              <a:t>10 Second Summary</a:t>
            </a:r>
          </a:p>
          <a:p>
            <a:r>
              <a:rPr lang="en-US" sz="2400" dirty="0"/>
              <a:t>Customers will only be motivated to buy something if they identify </a:t>
            </a:r>
            <a:r>
              <a:rPr lang="en-US" sz="2400" b="1" u="sng" dirty="0"/>
              <a:t>there’s a need</a:t>
            </a:r>
            <a:r>
              <a:rPr lang="en-US" sz="2400" dirty="0"/>
              <a:t>. And because there are times when prospects are not even aware there’s a problem, </a:t>
            </a:r>
            <a:r>
              <a:rPr lang="en-US" sz="2400" b="1" u="sng" dirty="0"/>
              <a:t>the questions you ask are key</a:t>
            </a:r>
            <a:r>
              <a:rPr lang="en-US" sz="2400" dirty="0"/>
              <a:t>. This book describes a powerful process that reveals </a:t>
            </a:r>
            <a:r>
              <a:rPr lang="en-US" sz="2400" b="1" u="sng" dirty="0"/>
              <a:t>four types of questions</a:t>
            </a:r>
            <a:r>
              <a:rPr lang="en-US" sz="2400" dirty="0"/>
              <a:t> that when asked in sequence, will significantly increase the likelihood of a lead translating into a sale.</a:t>
            </a:r>
          </a:p>
        </p:txBody>
      </p:sp>
    </p:spTree>
    <p:extLst>
      <p:ext uri="{BB962C8B-B14F-4D97-AF65-F5344CB8AC3E}">
        <p14:creationId xmlns:p14="http://schemas.microsoft.com/office/powerpoint/2010/main" val="2453137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9253"/>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31E954E-A41F-0344-9E45-914CC51C1D8C}"/>
              </a:ext>
            </a:extLst>
          </p:cNvPr>
          <p:cNvPicPr>
            <a:picLocks noChangeAspect="1"/>
          </p:cNvPicPr>
          <p:nvPr/>
        </p:nvPicPr>
        <p:blipFill>
          <a:blip r:embed="rId3"/>
          <a:stretch>
            <a:fillRect/>
          </a:stretch>
        </p:blipFill>
        <p:spPr>
          <a:xfrm>
            <a:off x="454040" y="317203"/>
            <a:ext cx="1287500" cy="1768420"/>
          </a:xfrm>
          <a:prstGeom prst="rect">
            <a:avLst/>
          </a:prstGeom>
          <a:ln>
            <a:solidFill>
              <a:srgbClr val="636463"/>
            </a:solidFill>
          </a:ln>
        </p:spPr>
      </p:pic>
      <p:sp>
        <p:nvSpPr>
          <p:cNvPr id="4" name="TextBox 3">
            <a:extLst>
              <a:ext uri="{FF2B5EF4-FFF2-40B4-BE49-F238E27FC236}">
                <a16:creationId xmlns:a16="http://schemas.microsoft.com/office/drawing/2014/main" id="{23A022CA-1613-484D-8763-6E99C38B036E}"/>
              </a:ext>
            </a:extLst>
          </p:cNvPr>
          <p:cNvSpPr txBox="1"/>
          <p:nvPr/>
        </p:nvSpPr>
        <p:spPr>
          <a:xfrm>
            <a:off x="260195" y="2353573"/>
            <a:ext cx="4311805" cy="4308872"/>
          </a:xfrm>
          <a:prstGeom prst="rect">
            <a:avLst/>
          </a:prstGeom>
          <a:noFill/>
        </p:spPr>
        <p:txBody>
          <a:bodyPr wrap="square" rtlCol="0">
            <a:spAutoFit/>
          </a:bodyPr>
          <a:lstStyle/>
          <a:p>
            <a:r>
              <a:rPr lang="en-US" sz="4000" b="1" dirty="0"/>
              <a:t>Small Sales</a:t>
            </a:r>
          </a:p>
          <a:p>
            <a:pPr marL="285750" indent="-285750">
              <a:buFont typeface="Arial" panose="020B0604020202020204" pitchFamily="34" charset="0"/>
              <a:buChar char="•"/>
            </a:pPr>
            <a:r>
              <a:rPr lang="en-US" sz="2400" dirty="0"/>
              <a:t>Risks of mistakes are lower</a:t>
            </a:r>
          </a:p>
          <a:p>
            <a:pPr marL="285750" indent="-285750">
              <a:buFont typeface="Arial" panose="020B0604020202020204" pitchFamily="34" charset="0"/>
              <a:buChar char="•"/>
            </a:pPr>
            <a:r>
              <a:rPr lang="en-US" sz="2400" dirty="0"/>
              <a:t>Decision is faster (often just one call)</a:t>
            </a:r>
          </a:p>
          <a:p>
            <a:pPr marL="285750" indent="-285750">
              <a:buFont typeface="Arial" panose="020B0604020202020204" pitchFamily="34" charset="0"/>
              <a:buChar char="•"/>
            </a:pPr>
            <a:r>
              <a:rPr lang="en-US" sz="2400" dirty="0"/>
              <a:t>Small sales focus on relating to the customer</a:t>
            </a:r>
          </a:p>
          <a:p>
            <a:pPr marL="285750" indent="-285750">
              <a:buFont typeface="Arial" panose="020B0604020202020204" pitchFamily="34" charset="0"/>
              <a:buChar char="•"/>
            </a:pPr>
            <a:r>
              <a:rPr lang="en-US" sz="2400" dirty="0"/>
              <a:t>Simple features and benefits help close small sales</a:t>
            </a:r>
          </a:p>
          <a:p>
            <a:pPr marL="285750" indent="-285750">
              <a:buFont typeface="Arial" panose="020B0604020202020204" pitchFamily="34" charset="0"/>
              <a:buChar char="•"/>
            </a:pPr>
            <a:r>
              <a:rPr lang="en-US" sz="2400" dirty="0"/>
              <a:t>Objection handling post presentation is common</a:t>
            </a:r>
          </a:p>
          <a:p>
            <a:endParaRPr lang="en-US" dirty="0"/>
          </a:p>
        </p:txBody>
      </p:sp>
      <p:sp>
        <p:nvSpPr>
          <p:cNvPr id="11" name="TextBox 10">
            <a:extLst>
              <a:ext uri="{FF2B5EF4-FFF2-40B4-BE49-F238E27FC236}">
                <a16:creationId xmlns:a16="http://schemas.microsoft.com/office/drawing/2014/main" id="{E6578AA2-E9D5-7A41-831C-65010EB75806}"/>
              </a:ext>
            </a:extLst>
          </p:cNvPr>
          <p:cNvSpPr txBox="1"/>
          <p:nvPr/>
        </p:nvSpPr>
        <p:spPr>
          <a:xfrm>
            <a:off x="4714406" y="2353573"/>
            <a:ext cx="4287187" cy="3939540"/>
          </a:xfrm>
          <a:prstGeom prst="rect">
            <a:avLst/>
          </a:prstGeom>
          <a:noFill/>
        </p:spPr>
        <p:txBody>
          <a:bodyPr wrap="square" rtlCol="0">
            <a:spAutoFit/>
          </a:bodyPr>
          <a:lstStyle/>
          <a:p>
            <a:r>
              <a:rPr lang="en-US" sz="4000" b="1" dirty="0"/>
              <a:t>Major Sales</a:t>
            </a:r>
          </a:p>
          <a:p>
            <a:pPr marL="285750" indent="-285750">
              <a:buFont typeface="Arial" panose="020B0604020202020204" pitchFamily="34" charset="0"/>
              <a:buChar char="•"/>
            </a:pPr>
            <a:r>
              <a:rPr lang="en-US" sz="2400" dirty="0"/>
              <a:t>Risks are higher</a:t>
            </a:r>
          </a:p>
          <a:p>
            <a:pPr marL="285750" indent="-285750">
              <a:buFont typeface="Arial" panose="020B0604020202020204" pitchFamily="34" charset="0"/>
              <a:buChar char="•"/>
            </a:pPr>
            <a:r>
              <a:rPr lang="en-US" sz="2400" dirty="0"/>
              <a:t>Decisions are slower</a:t>
            </a:r>
          </a:p>
          <a:p>
            <a:pPr marL="285750" indent="-285750">
              <a:buFont typeface="Arial" panose="020B0604020202020204" pitchFamily="34" charset="0"/>
              <a:buChar char="•"/>
            </a:pPr>
            <a:r>
              <a:rPr lang="en-US" sz="2400" dirty="0"/>
              <a:t>Relationship is important, but are defined differently </a:t>
            </a:r>
          </a:p>
          <a:p>
            <a:pPr marL="285750" indent="-285750">
              <a:buFont typeface="Arial" panose="020B0604020202020204" pitchFamily="34" charset="0"/>
              <a:buChar char="•"/>
            </a:pPr>
            <a:r>
              <a:rPr lang="en-US" sz="2400" dirty="0"/>
              <a:t>Needs based approach requires deep questioning</a:t>
            </a:r>
          </a:p>
          <a:p>
            <a:pPr marL="285750" indent="-285750">
              <a:buFont typeface="Arial" panose="020B0604020202020204" pitchFamily="34" charset="0"/>
              <a:buChar char="•"/>
            </a:pPr>
            <a:r>
              <a:rPr lang="en-US" sz="2400" dirty="0"/>
              <a:t>Tie benefits to Explicit needs</a:t>
            </a:r>
          </a:p>
          <a:p>
            <a:pPr marL="285750" indent="-285750">
              <a:buFont typeface="Arial" panose="020B0604020202020204" pitchFamily="34" charset="0"/>
              <a:buChar char="•"/>
            </a:pPr>
            <a:r>
              <a:rPr lang="en-US" sz="2400" dirty="0"/>
              <a:t>Prevent objections up front</a:t>
            </a:r>
          </a:p>
          <a:p>
            <a:endParaRPr lang="en-US" dirty="0"/>
          </a:p>
        </p:txBody>
      </p:sp>
      <p:sp>
        <p:nvSpPr>
          <p:cNvPr id="6" name="TextBox 5">
            <a:extLst>
              <a:ext uri="{FF2B5EF4-FFF2-40B4-BE49-F238E27FC236}">
                <a16:creationId xmlns:a16="http://schemas.microsoft.com/office/drawing/2014/main" id="{81C37ED9-DA0D-AB46-9617-1653B23763C9}"/>
              </a:ext>
            </a:extLst>
          </p:cNvPr>
          <p:cNvSpPr txBox="1"/>
          <p:nvPr/>
        </p:nvSpPr>
        <p:spPr>
          <a:xfrm>
            <a:off x="2053653" y="434714"/>
            <a:ext cx="6370820" cy="1323439"/>
          </a:xfrm>
          <a:prstGeom prst="rect">
            <a:avLst/>
          </a:prstGeom>
          <a:noFill/>
        </p:spPr>
        <p:txBody>
          <a:bodyPr wrap="square" rtlCol="0">
            <a:spAutoFit/>
          </a:bodyPr>
          <a:lstStyle/>
          <a:p>
            <a:r>
              <a:rPr lang="en-US" sz="4000" b="1" dirty="0"/>
              <a:t>Small Sales and Major Sales are Dramatically Different</a:t>
            </a:r>
          </a:p>
        </p:txBody>
      </p:sp>
      <p:grpSp>
        <p:nvGrpSpPr>
          <p:cNvPr id="7" name="Group 6">
            <a:extLst>
              <a:ext uri="{FF2B5EF4-FFF2-40B4-BE49-F238E27FC236}">
                <a16:creationId xmlns:a16="http://schemas.microsoft.com/office/drawing/2014/main" id="{E95AD108-EB96-2A4A-8539-078B4EA98AF2}"/>
              </a:ext>
            </a:extLst>
          </p:cNvPr>
          <p:cNvGrpSpPr/>
          <p:nvPr/>
        </p:nvGrpSpPr>
        <p:grpSpPr>
          <a:xfrm>
            <a:off x="488517" y="2594837"/>
            <a:ext cx="3452616" cy="3363372"/>
            <a:chOff x="488517" y="2594837"/>
            <a:chExt cx="3452616" cy="3363372"/>
          </a:xfrm>
        </p:grpSpPr>
        <p:sp>
          <p:nvSpPr>
            <p:cNvPr id="2" name="Triangle 1">
              <a:extLst>
                <a:ext uri="{FF2B5EF4-FFF2-40B4-BE49-F238E27FC236}">
                  <a16:creationId xmlns:a16="http://schemas.microsoft.com/office/drawing/2014/main" id="{E916D4E6-57FC-B64C-90B2-0251803F4B25}"/>
                </a:ext>
              </a:extLst>
            </p:cNvPr>
            <p:cNvSpPr/>
            <p:nvPr/>
          </p:nvSpPr>
          <p:spPr>
            <a:xfrm rot="20522689">
              <a:off x="488517" y="2594837"/>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riangle 7">
              <a:extLst>
                <a:ext uri="{FF2B5EF4-FFF2-40B4-BE49-F238E27FC236}">
                  <a16:creationId xmlns:a16="http://schemas.microsoft.com/office/drawing/2014/main" id="{5CC61980-5101-CD4A-A5C4-4D5F6D1D49A7}"/>
                </a:ext>
              </a:extLst>
            </p:cNvPr>
            <p:cNvSpPr/>
            <p:nvPr/>
          </p:nvSpPr>
          <p:spPr>
            <a:xfrm rot="552455">
              <a:off x="627749" y="3573815"/>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DE8CBF85-7864-BE45-B52F-A9D19C544116}"/>
                </a:ext>
              </a:extLst>
            </p:cNvPr>
            <p:cNvSpPr/>
            <p:nvPr/>
          </p:nvSpPr>
          <p:spPr>
            <a:xfrm>
              <a:off x="1643922" y="3799419"/>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B8C48B1E-BA6B-244D-AD56-54403AEF5D66}"/>
                </a:ext>
              </a:extLst>
            </p:cNvPr>
            <p:cNvSpPr/>
            <p:nvPr/>
          </p:nvSpPr>
          <p:spPr>
            <a:xfrm rot="707945">
              <a:off x="2853151" y="3824989"/>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1DD57352-3AAE-6D48-8185-2A7A928856F3}"/>
                </a:ext>
              </a:extLst>
            </p:cNvPr>
            <p:cNvSpPr/>
            <p:nvPr/>
          </p:nvSpPr>
          <p:spPr>
            <a:xfrm rot="490941">
              <a:off x="1768787" y="2643148"/>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riangle 12">
              <a:extLst>
                <a:ext uri="{FF2B5EF4-FFF2-40B4-BE49-F238E27FC236}">
                  <a16:creationId xmlns:a16="http://schemas.microsoft.com/office/drawing/2014/main" id="{46F7AC83-EA98-A546-BF02-CCCB19E73104}"/>
                </a:ext>
              </a:extLst>
            </p:cNvPr>
            <p:cNvSpPr/>
            <p:nvPr/>
          </p:nvSpPr>
          <p:spPr>
            <a:xfrm rot="20774608">
              <a:off x="488517" y="4954132"/>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6FCF9865-F4C8-BF43-9EF9-06A1A661E346}"/>
                </a:ext>
              </a:extLst>
            </p:cNvPr>
            <p:cNvSpPr/>
            <p:nvPr/>
          </p:nvSpPr>
          <p:spPr>
            <a:xfrm rot="3274844">
              <a:off x="1814308" y="5037602"/>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6D8F305F-1536-5949-9772-9FBB70D85971}"/>
                </a:ext>
              </a:extLst>
            </p:cNvPr>
            <p:cNvSpPr/>
            <p:nvPr/>
          </p:nvSpPr>
          <p:spPr>
            <a:xfrm rot="1613343">
              <a:off x="2984761" y="2698405"/>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riangle 15">
              <a:extLst>
                <a:ext uri="{FF2B5EF4-FFF2-40B4-BE49-F238E27FC236}">
                  <a16:creationId xmlns:a16="http://schemas.microsoft.com/office/drawing/2014/main" id="{A47D4001-43A9-0341-97DB-2BAC5A4110A2}"/>
                </a:ext>
              </a:extLst>
            </p:cNvPr>
            <p:cNvSpPr/>
            <p:nvPr/>
          </p:nvSpPr>
          <p:spPr>
            <a:xfrm rot="654806">
              <a:off x="2783266" y="5133750"/>
              <a:ext cx="956372" cy="824459"/>
            </a:xfrm>
            <a:prstGeom prst="triangl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 name="Rectangle 16">
            <a:extLst>
              <a:ext uri="{FF2B5EF4-FFF2-40B4-BE49-F238E27FC236}">
                <a16:creationId xmlns:a16="http://schemas.microsoft.com/office/drawing/2014/main" id="{1DE21E62-685C-0C4B-8CF2-DF724C546A01}"/>
              </a:ext>
            </a:extLst>
          </p:cNvPr>
          <p:cNvSpPr/>
          <p:nvPr/>
        </p:nvSpPr>
        <p:spPr>
          <a:xfrm rot="18900000">
            <a:off x="5484269" y="3513962"/>
            <a:ext cx="2608289" cy="2608289"/>
          </a:xfrm>
          <a:prstGeom prst="rect">
            <a:avLst/>
          </a:prstGeom>
          <a:noFill/>
          <a:ln w="508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33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noFill/>
          <a:ln w="254000">
            <a:solidFill>
              <a:srgbClr val="63646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19921" y="340563"/>
            <a:ext cx="8859187" cy="830997"/>
          </a:xfrm>
          <a:prstGeom prst="rect">
            <a:avLst/>
          </a:prstGeom>
          <a:noFill/>
        </p:spPr>
        <p:txBody>
          <a:bodyPr wrap="square" rtlCol="0">
            <a:spAutoFit/>
          </a:bodyPr>
          <a:lstStyle/>
          <a:p>
            <a:pPr algn="ctr"/>
            <a:r>
              <a:rPr lang="en-US" sz="4800" b="1" dirty="0">
                <a:solidFill>
                  <a:srgbClr val="FF0000"/>
                </a:solidFill>
                <a:effectLst>
                  <a:outerShdw blurRad="50800" dist="38100" dir="2700000" algn="tl" rotWithShape="0">
                    <a:prstClr val="black">
                      <a:alpha val="40000"/>
                    </a:prstClr>
                  </a:outerShdw>
                </a:effectLst>
                <a:latin typeface="Avenir Book"/>
                <a:cs typeface="Avenir Book"/>
              </a:rPr>
              <a:t>S.</a:t>
            </a:r>
            <a:r>
              <a:rPr lang="en-US" sz="4800" b="1" dirty="0">
                <a:solidFill>
                  <a:srgbClr val="636463"/>
                </a:solidFill>
                <a:effectLst>
                  <a:outerShdw blurRad="50800" dist="38100" dir="2700000" algn="tl" rotWithShape="0">
                    <a:prstClr val="black">
                      <a:alpha val="40000"/>
                    </a:prstClr>
                  </a:outerShdw>
                </a:effectLst>
                <a:latin typeface="Avenir Book"/>
                <a:cs typeface="Avenir Book"/>
              </a:rPr>
              <a:t>P.I.N. Selling</a:t>
            </a:r>
            <a:endParaRPr lang="en-US" sz="2800" dirty="0">
              <a:latin typeface="Avenir Book"/>
              <a:cs typeface="Avenir Book"/>
            </a:endParaRPr>
          </a:p>
        </p:txBody>
      </p:sp>
      <p:sp>
        <p:nvSpPr>
          <p:cNvPr id="2" name="Rectangle 1">
            <a:extLst>
              <a:ext uri="{FF2B5EF4-FFF2-40B4-BE49-F238E27FC236}">
                <a16:creationId xmlns:a16="http://schemas.microsoft.com/office/drawing/2014/main" id="{0677B06B-131E-D845-913C-CCFA645299D5}"/>
              </a:ext>
            </a:extLst>
          </p:cNvPr>
          <p:cNvSpPr/>
          <p:nvPr/>
        </p:nvSpPr>
        <p:spPr>
          <a:xfrm>
            <a:off x="727022" y="1720840"/>
            <a:ext cx="7644984" cy="1661993"/>
          </a:xfrm>
          <a:prstGeom prst="rect">
            <a:avLst/>
          </a:prstGeom>
        </p:spPr>
        <p:txBody>
          <a:bodyPr wrap="square">
            <a:spAutoFit/>
          </a:bodyPr>
          <a:lstStyle/>
          <a:p>
            <a:r>
              <a:rPr lang="en-US" sz="2800" b="1" dirty="0">
                <a:latin typeface="Cambria" panose="02040503050406030204" pitchFamily="18" charset="0"/>
                <a:ea typeface="MS Mincho" panose="02020609040205080304" pitchFamily="49" charset="-128"/>
                <a:cs typeface="Arial" panose="020B0604020202020204" pitchFamily="34" charset="0"/>
              </a:rPr>
              <a:t>Situational Questions:</a:t>
            </a:r>
            <a:r>
              <a:rPr lang="en-US" sz="2800" dirty="0">
                <a:latin typeface="Cambria" panose="02040503050406030204" pitchFamily="18" charset="0"/>
                <a:ea typeface="MS Mincho" panose="02020609040205080304" pitchFamily="49" charset="-128"/>
                <a:cs typeface="Arial" panose="020B0604020202020204" pitchFamily="34" charset="0"/>
              </a:rPr>
              <a:t> Facts, information and background data. (Tip – ask yourself “who benefits from a Situational question?”)</a:t>
            </a:r>
          </a:p>
          <a:p>
            <a:endParaRPr lang="en-US" dirty="0">
              <a:latin typeface="Cambria" panose="02040503050406030204" pitchFamily="18" charset="0"/>
              <a:ea typeface="MS Mincho" panose="02020609040205080304" pitchFamily="49" charset="-128"/>
              <a:cs typeface="Arial" panose="020B0604020202020204" pitchFamily="34" charset="0"/>
            </a:endParaRPr>
          </a:p>
        </p:txBody>
      </p:sp>
      <p:pic>
        <p:nvPicPr>
          <p:cNvPr id="4" name="Picture 3">
            <a:extLst>
              <a:ext uri="{FF2B5EF4-FFF2-40B4-BE49-F238E27FC236}">
                <a16:creationId xmlns:a16="http://schemas.microsoft.com/office/drawing/2014/main" id="{A9C41690-C95B-0C45-8FD4-A8CF65C550EA}"/>
              </a:ext>
            </a:extLst>
          </p:cNvPr>
          <p:cNvPicPr>
            <a:picLocks noChangeAspect="1"/>
          </p:cNvPicPr>
          <p:nvPr/>
        </p:nvPicPr>
        <p:blipFill>
          <a:blip r:embed="rId3"/>
          <a:stretch>
            <a:fillRect/>
          </a:stretch>
        </p:blipFill>
        <p:spPr>
          <a:xfrm>
            <a:off x="4572000" y="3382833"/>
            <a:ext cx="3931899" cy="3121841"/>
          </a:xfrm>
          <a:prstGeom prst="rect">
            <a:avLst/>
          </a:prstGeom>
        </p:spPr>
      </p:pic>
      <p:sp>
        <p:nvSpPr>
          <p:cNvPr id="6" name="TextBox 5">
            <a:extLst>
              <a:ext uri="{FF2B5EF4-FFF2-40B4-BE49-F238E27FC236}">
                <a16:creationId xmlns:a16="http://schemas.microsoft.com/office/drawing/2014/main" id="{4E1674F1-40CE-D045-A59F-2C919B9E99CD}"/>
              </a:ext>
            </a:extLst>
          </p:cNvPr>
          <p:cNvSpPr txBox="1"/>
          <p:nvPr/>
        </p:nvSpPr>
        <p:spPr>
          <a:xfrm>
            <a:off x="843197" y="3838055"/>
            <a:ext cx="3312826" cy="1200329"/>
          </a:xfrm>
          <a:prstGeom prst="rect">
            <a:avLst/>
          </a:prstGeom>
          <a:noFill/>
        </p:spPr>
        <p:txBody>
          <a:bodyPr wrap="square" rtlCol="0">
            <a:spAutoFit/>
          </a:bodyPr>
          <a:lstStyle/>
          <a:p>
            <a:pPr algn="ctr"/>
            <a:r>
              <a:rPr lang="en-US" sz="2400" b="1" dirty="0">
                <a:solidFill>
                  <a:srgbClr val="FF0000"/>
                </a:solidFill>
              </a:rPr>
              <a:t>Stuff you should probably already know. Easy loses interest early.</a:t>
            </a:r>
          </a:p>
        </p:txBody>
      </p:sp>
    </p:spTree>
    <p:extLst>
      <p:ext uri="{BB962C8B-B14F-4D97-AF65-F5344CB8AC3E}">
        <p14:creationId xmlns:p14="http://schemas.microsoft.com/office/powerpoint/2010/main" val="858762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7943</TotalTime>
  <Words>1122</Words>
  <Application>Microsoft Macintosh PowerPoint</Application>
  <PresentationFormat>On-screen Show (4:3)</PresentationFormat>
  <Paragraphs>229</Paragraphs>
  <Slides>64</Slides>
  <Notes>56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64</vt:i4>
      </vt:variant>
    </vt:vector>
  </HeadingPairs>
  <TitlesOfParts>
    <vt:vector size="77" baseType="lpstr">
      <vt:lpstr>MS Mincho</vt:lpstr>
      <vt:lpstr>Arial</vt:lpstr>
      <vt:lpstr>Arial Narrow</vt:lpstr>
      <vt:lpstr>Avenir Book</vt:lpstr>
      <vt:lpstr>Calibri</vt:lpstr>
      <vt:lpstr>Cambria</vt:lpstr>
      <vt:lpstr>Campton Light DEMO</vt:lpstr>
      <vt:lpstr>Hoefler Text</vt:lpstr>
      <vt:lpstr>PT Sans Narrow</vt:lpstr>
      <vt:lpstr>Work Sans</vt:lpstr>
      <vt:lpstr>Work Sans Light</vt:lpstr>
      <vt:lpstr>Work Sans Medium</vt:lpstr>
      <vt:lpstr>Office Theme</vt:lpstr>
      <vt:lpstr>Growing  Key Accounts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CRAIN’S CHICAGO BUSINESS- MEDIA AUDIT</vt:lpstr>
      <vt:lpstr>CrainsChicagoBusiness.com Is Effective Delivering Business Owners/Partners/Corporate Officers</vt:lpstr>
      <vt:lpstr>Crain’s Chicago &amp; ChicagoBusiness.com Reach More  Business Owners/Partners/Corporate Officers</vt:lpstr>
      <vt:lpstr>Crain’s Chicago Is Very Targeted, Efficiently Delivering Business Owners/Partners/Corporate Officers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let dollars slip through your fingertips.  Use your Advertise with Us page to generate leads.</dc:title>
  <dc:creator>Marty Goodnight</dc:creator>
  <cp:lastModifiedBy>Cate Sanderson</cp:lastModifiedBy>
  <cp:revision>205</cp:revision>
  <dcterms:created xsi:type="dcterms:W3CDTF">2015-02-15T22:59:15Z</dcterms:created>
  <dcterms:modified xsi:type="dcterms:W3CDTF">2019-11-06T15:08:29Z</dcterms:modified>
</cp:coreProperties>
</file>